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98" r:id="rId2"/>
    <p:sldId id="299" r:id="rId3"/>
    <p:sldId id="264" r:id="rId4"/>
    <p:sldId id="256" r:id="rId5"/>
    <p:sldId id="311" r:id="rId6"/>
    <p:sldId id="312" r:id="rId7"/>
    <p:sldId id="313" r:id="rId8"/>
    <p:sldId id="260" r:id="rId9"/>
    <p:sldId id="300" r:id="rId10"/>
    <p:sldId id="314" r:id="rId11"/>
    <p:sldId id="333" r:id="rId12"/>
    <p:sldId id="303" r:id="rId13"/>
    <p:sldId id="315" r:id="rId14"/>
    <p:sldId id="317" r:id="rId15"/>
    <p:sldId id="318" r:id="rId16"/>
    <p:sldId id="319" r:id="rId17"/>
    <p:sldId id="320" r:id="rId18"/>
    <p:sldId id="282" r:id="rId19"/>
    <p:sldId id="268" r:id="rId20"/>
    <p:sldId id="321" r:id="rId21"/>
    <p:sldId id="274" r:id="rId22"/>
    <p:sldId id="322" r:id="rId23"/>
    <p:sldId id="323" r:id="rId24"/>
    <p:sldId id="286" r:id="rId25"/>
    <p:sldId id="324" r:id="rId26"/>
    <p:sldId id="307" r:id="rId27"/>
    <p:sldId id="294" r:id="rId28"/>
    <p:sldId id="325" r:id="rId29"/>
    <p:sldId id="327" r:id="rId30"/>
    <p:sldId id="328" r:id="rId31"/>
    <p:sldId id="329" r:id="rId32"/>
    <p:sldId id="330" r:id="rId33"/>
    <p:sldId id="331" r:id="rId34"/>
    <p:sldId id="332" r:id="rId35"/>
    <p:sldId id="310" r:id="rId36"/>
    <p:sldId id="334" r:id="rId37"/>
  </p:sldIdLst>
  <p:sldSz cx="9144000" cy="6858000" type="screen4x3"/>
  <p:notesSz cx="6858000" cy="9144000"/>
  <p:embeddedFontLst>
    <p:embeddedFont>
      <p:font typeface="맑은 고딕" panose="020B0503020000020004" pitchFamily="34" charset="-127"/>
      <p:regular r:id="rId39"/>
      <p:bold r:id="rId40"/>
    </p:embeddedFont>
    <p:embeddedFont>
      <p:font typeface="Gulim" panose="020B0600000101010101" pitchFamily="34" charset="-127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Arial Black" panose="020B0A04020102020204" pitchFamily="34" charset="0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00092D-37E5-2E40-9599-597F515F373D}">
          <p14:sldIdLst>
            <p14:sldId id="298"/>
            <p14:sldId id="299"/>
            <p14:sldId id="264"/>
            <p14:sldId id="256"/>
            <p14:sldId id="311"/>
            <p14:sldId id="312"/>
            <p14:sldId id="313"/>
            <p14:sldId id="260"/>
            <p14:sldId id="300"/>
            <p14:sldId id="314"/>
            <p14:sldId id="333"/>
            <p14:sldId id="303"/>
            <p14:sldId id="315"/>
            <p14:sldId id="317"/>
            <p14:sldId id="318"/>
            <p14:sldId id="319"/>
            <p14:sldId id="320"/>
            <p14:sldId id="282"/>
            <p14:sldId id="268"/>
            <p14:sldId id="321"/>
            <p14:sldId id="274"/>
            <p14:sldId id="322"/>
            <p14:sldId id="323"/>
            <p14:sldId id="286"/>
            <p14:sldId id="324"/>
            <p14:sldId id="307"/>
            <p14:sldId id="294"/>
            <p14:sldId id="325"/>
            <p14:sldId id="327"/>
            <p14:sldId id="328"/>
            <p14:sldId id="329"/>
            <p14:sldId id="330"/>
            <p14:sldId id="331"/>
            <p14:sldId id="332"/>
          </p14:sldIdLst>
        </p14:section>
        <p14:section name="Untitled Section" id="{4E772C0C-1630-C943-A10C-EDBBED5A4DAF}">
          <p14:sldIdLst>
            <p14:sldId id="310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46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05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18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56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9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B19F-4493-41F8-83A4-6733A1DE9BA0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8u04p?x=1jqt&amp;i=2tig8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8u04p?x=1jqt&amp;i=2tig8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8u04p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87449" y="2895600"/>
            <a:ext cx="7636835" cy="29147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b="1" dirty="0"/>
              <a:t> 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ko-KR" altLang="en-US" b="1" dirty="0"/>
              <a:t>재외동포를 위한 </a:t>
            </a:r>
            <a:r>
              <a:rPr lang="ko-KR" altLang="en-US" b="1" dirty="0" smtClean="0"/>
              <a:t>한국어 </a:t>
            </a:r>
            <a:r>
              <a:rPr lang="en-US" altLang="ko-KR" b="1" dirty="0" smtClean="0"/>
              <a:t>(</a:t>
            </a:r>
            <a:r>
              <a:rPr lang="ko-KR" altLang="en-US" b="1" dirty="0"/>
              <a:t>영어권</a:t>
            </a:r>
            <a:r>
              <a:rPr lang="en-US" altLang="ko-KR" b="1" dirty="0"/>
              <a:t>)</a:t>
            </a:r>
            <a:br>
              <a:rPr lang="en-US" altLang="ko-KR" b="1" dirty="0"/>
            </a:br>
            <a:r>
              <a:rPr lang="ko-KR" altLang="en-US" b="1" dirty="0"/>
              <a:t> 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 smtClean="0"/>
              <a:t>1-1 </a:t>
            </a:r>
            <a:r>
              <a:rPr lang="ko-KR" b="1" dirty="0"/>
              <a:t/>
            </a:r>
            <a:br>
              <a:rPr lang="ko-KR" b="1" dirty="0"/>
            </a:br>
            <a:endParaRPr sz="22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33867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33400"/>
            <a:ext cx="2620935" cy="26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0999"/>
            <a:ext cx="8229600" cy="1443325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000" b="1" dirty="0">
                <a:solidFill>
                  <a:srgbClr val="FF0000"/>
                </a:solidFill>
              </a:rPr>
              <a:t/>
            </a:r>
            <a:br>
              <a:rPr lang="en-US" altLang="ko-KR" sz="3000" b="1" dirty="0">
                <a:solidFill>
                  <a:srgbClr val="FF0000"/>
                </a:solidFill>
              </a:rPr>
            </a:br>
            <a:r>
              <a:rPr lang="en-US" altLang="ko-KR" sz="3300" b="1" dirty="0">
                <a:solidFill>
                  <a:srgbClr val="FF0000"/>
                </a:solidFill>
              </a:rPr>
              <a:t>-</a:t>
            </a:r>
            <a:r>
              <a:rPr lang="ko-KR" altLang="en-US" sz="3300" b="1" dirty="0" smtClean="0">
                <a:solidFill>
                  <a:srgbClr val="FF0000"/>
                </a:solidFill>
              </a:rPr>
              <a:t>에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/>
            </a:r>
            <a:br>
              <a:rPr lang="en-US" altLang="ko-KR" sz="3000" b="1" dirty="0" smtClean="0">
                <a:solidFill>
                  <a:srgbClr val="FF0000"/>
                </a:solidFill>
              </a:rPr>
            </a:br>
            <a:r>
              <a:rPr lang="en-US" sz="2200" dirty="0"/>
              <a:t>(</a:t>
            </a:r>
            <a:r>
              <a:rPr lang="ko-KR" altLang="en-US" sz="2200" dirty="0"/>
              <a:t>명사에 붙어</a:t>
            </a:r>
            <a:r>
              <a:rPr lang="en-US" sz="2200" dirty="0"/>
              <a:t>) ‘</a:t>
            </a:r>
            <a:r>
              <a:rPr lang="ko-KR" altLang="en-US" sz="2200" dirty="0"/>
              <a:t>가다</a:t>
            </a:r>
            <a:r>
              <a:rPr lang="en-US" sz="2200" dirty="0"/>
              <a:t>/</a:t>
            </a:r>
            <a:r>
              <a:rPr lang="ko-KR" altLang="en-US" sz="2200" dirty="0"/>
              <a:t>오다</a:t>
            </a:r>
            <a:r>
              <a:rPr lang="en-US" sz="2200" dirty="0"/>
              <a:t>’</a:t>
            </a:r>
            <a:r>
              <a:rPr lang="ko-KR" altLang="en-US" sz="2200" dirty="0"/>
              <a:t>의 목적지를 나타낸다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the noun) The preceding noun is the destination of ‘</a:t>
            </a:r>
            <a:r>
              <a:rPr lang="ko-KR" altLang="en-US" sz="2200" dirty="0" smtClean="0"/>
              <a:t>가다</a:t>
            </a:r>
            <a:r>
              <a:rPr lang="en-US" altLang="ko-KR" sz="2200" dirty="0" smtClean="0"/>
              <a:t>/</a:t>
            </a:r>
            <a:r>
              <a:rPr lang="ko-KR" altLang="en-US" sz="2200" dirty="0" smtClean="0"/>
              <a:t>오다</a:t>
            </a:r>
            <a:endParaRPr lang="en-US" sz="2200" dirty="0"/>
          </a:p>
        </p:txBody>
      </p:sp>
      <p:sp>
        <p:nvSpPr>
          <p:cNvPr id="5" name="Rounded Rectangle 4"/>
          <p:cNvSpPr/>
          <p:nvPr/>
        </p:nvSpPr>
        <p:spPr>
          <a:xfrm>
            <a:off x="40470" y="27812"/>
            <a:ext cx="2016930" cy="5055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/>
              <a:t>P. 110 </a:t>
            </a:r>
            <a:r>
              <a:rPr lang="ko-KR" altLang="en-US" sz="2800" dirty="0" smtClean="0"/>
              <a:t>문법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500"/>
          <a:stretch/>
        </p:blipFill>
        <p:spPr>
          <a:xfrm>
            <a:off x="533400" y="1981200"/>
            <a:ext cx="7772400" cy="393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202944"/>
              </p:ext>
            </p:extLst>
          </p:nvPr>
        </p:nvGraphicFramePr>
        <p:xfrm>
          <a:off x="192646" y="665637"/>
          <a:ext cx="877338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85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848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/>
                          <a:cs typeface="Arial Black"/>
                        </a:rPr>
                        <a:t>Grammar</a:t>
                      </a:r>
                      <a:endParaRPr lang="en-US" sz="2400" dirty="0">
                        <a:latin typeface="Arial Black"/>
                        <a:cs typeface="Arial Black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000" b="1" dirty="0" smtClean="0"/>
                        <a:t>The locative particles </a:t>
                      </a:r>
                      <a:r>
                        <a:rPr lang="ko-KR" altLang="en-US" sz="3000" b="1" dirty="0" smtClean="0">
                          <a:latin typeface="나눔고딕"/>
                          <a:ea typeface="나눔고딕"/>
                          <a:cs typeface="나눔고딕"/>
                        </a:rPr>
                        <a:t>에</a:t>
                      </a:r>
                      <a:endParaRPr lang="en-US" sz="30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47140" y="1541743"/>
            <a:ext cx="8273528" cy="1283215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588" y="1587283"/>
            <a:ext cx="80857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particle </a:t>
            </a:r>
            <a:r>
              <a:rPr lang="ko-KR" altLang="en-US" sz="2400" b="1" dirty="0" smtClean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is also used to indicate destination or goal, typically for directional verbs such as </a:t>
            </a:r>
            <a:r>
              <a:rPr lang="ko-KR" altLang="en-US" sz="2400" dirty="0" smtClean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가다</a:t>
            </a:r>
            <a:r>
              <a:rPr lang="ko-KR" altLang="en-US" sz="2400" dirty="0" smtClean="0">
                <a:solidFill>
                  <a:srgbClr val="0080FF"/>
                </a:solidFill>
              </a:rPr>
              <a:t> </a:t>
            </a:r>
            <a:r>
              <a:rPr lang="en-US" altLang="ko-KR" sz="2400" dirty="0" smtClean="0">
                <a:solidFill>
                  <a:srgbClr val="0080FF"/>
                </a:solidFill>
              </a:rPr>
              <a:t>‘to go’</a:t>
            </a:r>
            <a:r>
              <a:rPr lang="ko-KR" altLang="en-US" sz="2400" dirty="0" smtClean="0">
                <a:solidFill>
                  <a:srgbClr val="0080FF"/>
                </a:solidFill>
              </a:rPr>
              <a:t> </a:t>
            </a:r>
            <a:r>
              <a:rPr lang="en-US" altLang="ko-KR" sz="2400" dirty="0" smtClean="0"/>
              <a:t>and </a:t>
            </a:r>
            <a:r>
              <a:rPr lang="ko-KR" altLang="en-US" sz="2400" dirty="0" smtClean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오다</a:t>
            </a:r>
            <a:r>
              <a:rPr lang="en-US" altLang="ko-KR" sz="2400" dirty="0" smtClean="0">
                <a:solidFill>
                  <a:srgbClr val="0080FF"/>
                </a:solidFill>
              </a:rPr>
              <a:t> ‘to come’. </a:t>
            </a:r>
            <a:endParaRPr lang="en-US" sz="2400" dirty="0">
              <a:solidFill>
                <a:srgbClr val="0080FF"/>
              </a:solidFill>
            </a:endParaRPr>
          </a:p>
        </p:txBody>
      </p:sp>
      <p:pic>
        <p:nvPicPr>
          <p:cNvPr id="5" name="Picture 4" descr="kat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40" y="3326760"/>
            <a:ext cx="4653575" cy="29103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1198" y="3869099"/>
            <a:ext cx="2483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나눔고딕"/>
                <a:ea typeface="나눔고딕"/>
                <a:cs typeface="나눔고딕"/>
              </a:rPr>
              <a:t>    </a:t>
            </a:r>
            <a:r>
              <a:rPr lang="ko-KR" altLang="en-US" sz="2800" dirty="0" smtClean="0">
                <a:latin typeface="나눔고딕"/>
                <a:ea typeface="나눔고딕"/>
                <a:cs typeface="나눔고딕"/>
              </a:rPr>
              <a:t>학교</a:t>
            </a:r>
            <a:r>
              <a:rPr lang="ko-KR" altLang="en-US" sz="2800" b="1" dirty="0" smtClean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에 </a:t>
            </a:r>
            <a:r>
              <a:rPr lang="ko-KR" altLang="en-US" sz="2800" dirty="0" smtClean="0">
                <a:latin typeface="나눔고딕"/>
                <a:ea typeface="나눔고딕"/>
                <a:cs typeface="나눔고딕"/>
              </a:rPr>
              <a:t>가요</a:t>
            </a:r>
            <a:r>
              <a:rPr lang="en-US" altLang="ko-KR" sz="2800" dirty="0" smtClean="0">
                <a:latin typeface="나눔고딕"/>
                <a:ea typeface="나눔고딕"/>
                <a:cs typeface="나눔고딕"/>
              </a:rPr>
              <a:t>.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438602" y="4696486"/>
            <a:ext cx="2454217" cy="830997"/>
          </a:xfrm>
          <a:prstGeom prst="wedgeRoundRectCallout">
            <a:avLst>
              <a:gd name="adj1" fmla="val 21525"/>
              <a:gd name="adj2" fmla="val -78792"/>
              <a:gd name="adj3" fmla="val 16667"/>
            </a:avLst>
          </a:prstGeom>
          <a:solidFill>
            <a:srgbClr val="FFFFFF"/>
          </a:solidFill>
          <a:ln>
            <a:solidFill>
              <a:srgbClr val="FF0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438602" y="4659138"/>
            <a:ext cx="24542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rgbClr val="FF0080"/>
                </a:solidFill>
              </a:rPr>
              <a:t>to </a:t>
            </a:r>
          </a:p>
          <a:p>
            <a:pPr algn="ctr"/>
            <a:r>
              <a:rPr lang="en-US" altLang="ko-KR" sz="2400" dirty="0" smtClean="0">
                <a:solidFill>
                  <a:srgbClr val="FF0080"/>
                </a:solidFill>
              </a:rPr>
              <a:t>(destination, goal)</a:t>
            </a:r>
            <a:endParaRPr lang="en-US" altLang="ko-KR" sz="2400" dirty="0">
              <a:solidFill>
                <a:srgbClr val="FF0080"/>
              </a:solidFill>
            </a:endParaRPr>
          </a:p>
        </p:txBody>
      </p:sp>
      <p:sp>
        <p:nvSpPr>
          <p:cNvPr id="9" name="직사각형 8">
            <a:hlinkClick r:id="rId3"/>
          </p:cNvPr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119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762000"/>
            <a:ext cx="8001000" cy="5029200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o-KR" altLang="en-US" sz="3600" b="1" dirty="0" smtClean="0">
                <a:latin typeface="+mj-lt"/>
              </a:rPr>
              <a:t>도서관</a:t>
            </a:r>
            <a:r>
              <a:rPr lang="ko-KR" altLang="en-US" sz="3600" b="1" dirty="0" smtClean="0">
                <a:solidFill>
                  <a:srgbClr val="FF00FF"/>
                </a:solidFill>
                <a:latin typeface="+mj-lt"/>
              </a:rPr>
              <a:t>에</a:t>
            </a:r>
            <a:r>
              <a:rPr lang="ko-KR" altLang="en-US" sz="3600" b="1" dirty="0" smtClean="0">
                <a:latin typeface="+mj-lt"/>
              </a:rPr>
              <a:t> </a:t>
            </a:r>
            <a:r>
              <a:rPr lang="ko-KR" altLang="en-US" sz="3600" b="1" dirty="0" smtClean="0">
                <a:latin typeface="+mj-lt"/>
              </a:rPr>
              <a:t>가요</a:t>
            </a:r>
            <a:r>
              <a:rPr lang="en-US" altLang="ko-KR" sz="3600" b="1" dirty="0" smtClean="0">
                <a:latin typeface="+mj-lt"/>
              </a:rPr>
              <a:t>.  </a:t>
            </a:r>
            <a:endParaRPr lang="en-US" altLang="ko-KR" sz="36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en-US" altLang="ko-KR" sz="3600" b="1" dirty="0" smtClean="0">
                <a:latin typeface="+mj-lt"/>
              </a:rPr>
              <a:t>    I go </a:t>
            </a:r>
            <a:r>
              <a:rPr lang="en-US" altLang="ko-KR" sz="3600" b="1" dirty="0" smtClean="0">
                <a:solidFill>
                  <a:srgbClr val="FF00FF"/>
                </a:solidFill>
                <a:latin typeface="+mj-lt"/>
              </a:rPr>
              <a:t>to</a:t>
            </a:r>
            <a:r>
              <a:rPr lang="en-US" altLang="ko-KR" sz="3600" b="1" dirty="0" smtClean="0">
                <a:latin typeface="+mj-lt"/>
              </a:rPr>
              <a:t> a library.</a:t>
            </a:r>
          </a:p>
          <a:p>
            <a:pPr marL="0" indent="0" algn="ct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ko-KR" altLang="en-US" sz="3600" b="1" dirty="0" smtClean="0">
                <a:latin typeface="+mj-lt"/>
              </a:rPr>
              <a:t>어디</a:t>
            </a:r>
            <a:r>
              <a:rPr lang="ko-KR" altLang="en-US" sz="3600" b="1" dirty="0" smtClean="0">
                <a:solidFill>
                  <a:srgbClr val="00B050"/>
                </a:solidFill>
                <a:latin typeface="+mj-lt"/>
              </a:rPr>
              <a:t>에</a:t>
            </a:r>
            <a:r>
              <a:rPr lang="ko-KR" altLang="en-US" sz="3600" b="1" dirty="0" smtClean="0">
                <a:latin typeface="+mj-lt"/>
              </a:rPr>
              <a:t> 가요</a:t>
            </a:r>
            <a:r>
              <a:rPr lang="en-US" altLang="ko-KR" sz="3600" b="1" dirty="0" smtClean="0">
                <a:latin typeface="+mj-lt"/>
              </a:rPr>
              <a:t>?</a:t>
            </a:r>
            <a:endParaRPr lang="en-US" altLang="ko-KR" sz="36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en-US" altLang="ko-KR" sz="3600" b="1" dirty="0" smtClean="0">
                <a:solidFill>
                  <a:srgbClr val="FF0000"/>
                </a:solidFill>
                <a:latin typeface="+mj-lt"/>
              </a:rPr>
              <a:t>     </a:t>
            </a:r>
            <a:r>
              <a:rPr lang="en-US" altLang="ko-KR" sz="3600" b="1" dirty="0" smtClean="0">
                <a:latin typeface="+mj-lt"/>
              </a:rPr>
              <a:t>Where are you going?</a:t>
            </a:r>
          </a:p>
          <a:p>
            <a:pPr marL="0" indent="0" algn="ctr">
              <a:buNone/>
            </a:pPr>
            <a:endParaRPr lang="en-US" altLang="ko-KR" sz="40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ko-KR" altLang="en-US" sz="3600" b="1" dirty="0" smtClean="0">
                <a:latin typeface="+mj-lt"/>
              </a:rPr>
              <a:t>화장실</a:t>
            </a:r>
            <a:r>
              <a:rPr lang="ko-KR" altLang="en-US" sz="3600" b="1" dirty="0" smtClean="0">
                <a:solidFill>
                  <a:srgbClr val="FF0000"/>
                </a:solidFill>
                <a:latin typeface="+mj-lt"/>
              </a:rPr>
              <a:t>에</a:t>
            </a:r>
            <a:r>
              <a:rPr lang="ko-KR" altLang="en-US" sz="3600" b="1" dirty="0" smtClean="0">
                <a:latin typeface="+mj-lt"/>
              </a:rPr>
              <a:t> 가요</a:t>
            </a:r>
            <a:r>
              <a:rPr lang="en-US" altLang="ko-KR" sz="3600" b="1" dirty="0" smtClean="0">
                <a:latin typeface="+mj-lt"/>
              </a:rPr>
              <a:t>.</a:t>
            </a:r>
          </a:p>
          <a:p>
            <a:pPr marL="0" indent="0" algn="ctr">
              <a:buNone/>
            </a:pPr>
            <a:r>
              <a:rPr lang="en-US" altLang="ko-KR" sz="3600" b="1" dirty="0" smtClean="0">
                <a:latin typeface="+mj-lt"/>
              </a:rPr>
              <a:t>I go </a:t>
            </a:r>
            <a:r>
              <a:rPr lang="en-US" altLang="ko-KR" sz="3600" b="1" dirty="0" smtClean="0">
                <a:solidFill>
                  <a:srgbClr val="FF0000"/>
                </a:solidFill>
                <a:latin typeface="+mj-lt"/>
              </a:rPr>
              <a:t>to</a:t>
            </a:r>
            <a:r>
              <a:rPr lang="en-US" altLang="ko-KR" sz="3600" b="1" dirty="0" smtClean="0">
                <a:latin typeface="+mj-lt"/>
              </a:rPr>
              <a:t> a restroom. </a:t>
            </a:r>
          </a:p>
          <a:p>
            <a:pPr marL="0" indent="0" algn="ct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en-US" altLang="ko-KR" sz="3600" b="1" dirty="0" smtClean="0">
                <a:latin typeface="+mj-lt"/>
              </a:rPr>
              <a:t> </a:t>
            </a:r>
          </a:p>
          <a:p>
            <a:pPr marL="0" indent="0" algn="ctr">
              <a:buNone/>
            </a:pPr>
            <a:endParaRPr lang="en-US" sz="3600" b="1" dirty="0">
              <a:latin typeface="+mj-lt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470" y="27812"/>
            <a:ext cx="2169330" cy="5817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110 </a:t>
            </a:r>
            <a:r>
              <a:rPr lang="ko-KR" altLang="en-US" sz="2800" dirty="0" smtClean="0"/>
              <a:t>문법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310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12" r="66438" b="3583"/>
          <a:stretch/>
        </p:blipFill>
        <p:spPr>
          <a:xfrm>
            <a:off x="228600" y="1165677"/>
            <a:ext cx="3487882" cy="4953000"/>
          </a:xfr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152400"/>
            <a:ext cx="2103273" cy="4873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3000" dirty="0" smtClean="0"/>
              <a:t>P. 110 </a:t>
            </a:r>
            <a:r>
              <a:rPr lang="ko-KR" altLang="en-US" sz="3000" dirty="0" smtClean="0"/>
              <a:t>문법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3945082" y="1608288"/>
            <a:ext cx="40593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 smtClean="0"/>
              <a:t>엄마는 </a:t>
            </a:r>
            <a:r>
              <a:rPr lang="ko-KR" altLang="en-US" sz="2500" dirty="0" smtClean="0">
                <a:solidFill>
                  <a:srgbClr val="FF0000"/>
                </a:solidFill>
              </a:rPr>
              <a:t>가게에</a:t>
            </a:r>
            <a:r>
              <a:rPr lang="en-US" altLang="ko-KR" sz="2500" dirty="0"/>
              <a:t> </a:t>
            </a:r>
            <a:r>
              <a:rPr lang="ko-KR" altLang="en-US" sz="2500" dirty="0" smtClean="0"/>
              <a:t>가요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45082" y="2980633"/>
            <a:ext cx="39970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 smtClean="0"/>
              <a:t>아빠가 집</a:t>
            </a:r>
            <a:r>
              <a:rPr lang="ko-KR" altLang="en-US" sz="2500" dirty="0" smtClean="0">
                <a:solidFill>
                  <a:srgbClr val="FF0000"/>
                </a:solidFill>
              </a:rPr>
              <a:t>에  </a:t>
            </a:r>
            <a:r>
              <a:rPr lang="ko-KR" altLang="en-US" sz="2500" dirty="0" smtClean="0"/>
              <a:t>와요</a:t>
            </a:r>
            <a:r>
              <a:rPr lang="en-US" altLang="ko-KR" sz="2500" dirty="0" smtClean="0"/>
              <a:t>.</a:t>
            </a:r>
            <a:endParaRPr lang="en-US" sz="2500" dirty="0"/>
          </a:p>
        </p:txBody>
      </p:sp>
      <p:sp>
        <p:nvSpPr>
          <p:cNvPr id="11" name="TextBox 10"/>
          <p:cNvSpPr txBox="1"/>
          <p:nvPr/>
        </p:nvSpPr>
        <p:spPr>
          <a:xfrm>
            <a:off x="3945082" y="4266455"/>
            <a:ext cx="44369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 smtClean="0"/>
              <a:t>동생이 유치원</a:t>
            </a:r>
            <a:r>
              <a:rPr lang="ko-KR" altLang="en-US" sz="2500" dirty="0" smtClean="0">
                <a:solidFill>
                  <a:srgbClr val="FF0000"/>
                </a:solidFill>
              </a:rPr>
              <a:t>에</a:t>
            </a:r>
            <a:r>
              <a:rPr lang="en-US" altLang="ko-KR" sz="2500" dirty="0" smtClean="0"/>
              <a:t> </a:t>
            </a:r>
            <a:r>
              <a:rPr lang="ko-KR" altLang="en-US" sz="2500" dirty="0" smtClean="0"/>
              <a:t>가요</a:t>
            </a:r>
            <a:r>
              <a:rPr lang="en-US" altLang="ko-KR" sz="2500" dirty="0" smtClean="0"/>
              <a:t>.</a:t>
            </a:r>
            <a:endParaRPr lang="en-US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0" y="5638800"/>
            <a:ext cx="4876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</a:t>
            </a:r>
            <a:r>
              <a:rPr lang="ko-KR" altLang="en-US" sz="2500" dirty="0" smtClean="0"/>
              <a:t>할아버지가 공원</a:t>
            </a:r>
            <a:r>
              <a:rPr lang="ko-KR" altLang="en-US" sz="2500" dirty="0" smtClean="0">
                <a:solidFill>
                  <a:srgbClr val="FF0000"/>
                </a:solidFill>
              </a:rPr>
              <a:t>에</a:t>
            </a:r>
            <a:r>
              <a:rPr lang="en-US" altLang="ko-KR" sz="2500" dirty="0"/>
              <a:t> </a:t>
            </a:r>
            <a:r>
              <a:rPr lang="ko-KR" altLang="en-US" sz="2500" dirty="0" smtClean="0"/>
              <a:t>가요</a:t>
            </a:r>
            <a:r>
              <a:rPr lang="en-US" altLang="ko-KR" sz="2500" dirty="0" smtClean="0"/>
              <a:t>.</a:t>
            </a:r>
            <a:endParaRPr lang="en-US" sz="25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089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20026"/>
            <a:ext cx="8229600" cy="113852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300" b="1" dirty="0" smtClean="0">
                <a:solidFill>
                  <a:srgbClr val="FF0000"/>
                </a:solidFill>
              </a:rPr>
              <a:t>-</a:t>
            </a:r>
            <a:r>
              <a:rPr lang="ko-KR" altLang="en-US" sz="3300" b="1" dirty="0" smtClean="0">
                <a:solidFill>
                  <a:srgbClr val="FF0000"/>
                </a:solidFill>
              </a:rPr>
              <a:t>도</a:t>
            </a:r>
            <a:r>
              <a:rPr lang="en-US" altLang="ko-KR" sz="33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3300" b="1" dirty="0" smtClean="0">
                <a:solidFill>
                  <a:srgbClr val="FF0000"/>
                </a:solidFill>
              </a:rPr>
              <a:t>(also/too)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200" dirty="0"/>
              <a:t>(</a:t>
            </a:r>
            <a:r>
              <a:rPr lang="ko-KR" altLang="en-US" sz="2200" dirty="0"/>
              <a:t>명사에 붙어</a:t>
            </a:r>
            <a:r>
              <a:rPr lang="en-US" sz="2200" dirty="0"/>
              <a:t>)</a:t>
            </a:r>
            <a:r>
              <a:rPr lang="ko-KR" altLang="en-US" sz="2200" dirty="0"/>
              <a:t>이미 어떤 것이 포함되고 그 위에 더함의 뜻을 나타낸다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the noun) This is used to add more </a:t>
            </a:r>
            <a:r>
              <a:rPr lang="en-US" sz="2200" dirty="0" smtClean="0"/>
              <a:t> </a:t>
            </a:r>
            <a:r>
              <a:rPr lang="en-US" sz="2200" dirty="0"/>
              <a:t>information to something</a:t>
            </a:r>
            <a:r>
              <a:rPr lang="en-US" sz="2200" dirty="0" smtClean="0"/>
              <a:t>.</a:t>
            </a:r>
            <a:endParaRPr lang="en-US" sz="1700" dirty="0"/>
          </a:p>
        </p:txBody>
      </p:sp>
      <p:sp>
        <p:nvSpPr>
          <p:cNvPr id="5" name="Rounded Rectangle 4"/>
          <p:cNvSpPr/>
          <p:nvPr/>
        </p:nvSpPr>
        <p:spPr>
          <a:xfrm>
            <a:off x="152400" y="51260"/>
            <a:ext cx="1981200" cy="63453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111 </a:t>
            </a:r>
            <a:r>
              <a:rPr lang="ko-KR" altLang="en-US" sz="2800" dirty="0" smtClean="0"/>
              <a:t>문법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913" r="1905"/>
          <a:stretch/>
        </p:blipFill>
        <p:spPr>
          <a:xfrm>
            <a:off x="304800" y="2362200"/>
            <a:ext cx="8077199" cy="381000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740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685800"/>
            <a:ext cx="8305800" cy="5029200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 algn="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r">
              <a:buNone/>
            </a:pPr>
            <a:r>
              <a:rPr lang="ko-KR" altLang="en-US" sz="3600" b="1" dirty="0" smtClean="0">
                <a:latin typeface="+mj-lt"/>
              </a:rPr>
              <a:t>엄마는 병원</a:t>
            </a:r>
            <a:r>
              <a:rPr lang="ko-KR" altLang="en-US" sz="3600" b="1" dirty="0" smtClean="0">
                <a:solidFill>
                  <a:srgbClr val="FF00FF"/>
                </a:solidFill>
                <a:latin typeface="+mj-lt"/>
              </a:rPr>
              <a:t>에</a:t>
            </a:r>
            <a:r>
              <a:rPr lang="ko-KR" altLang="en-US" sz="3600" b="1" dirty="0" smtClean="0">
                <a:latin typeface="+mj-lt"/>
              </a:rPr>
              <a:t> 가요</a:t>
            </a:r>
            <a:r>
              <a:rPr lang="en-US" altLang="ko-KR" sz="3600" b="1" dirty="0" smtClean="0">
                <a:latin typeface="+mj-lt"/>
              </a:rPr>
              <a:t>.  </a:t>
            </a:r>
          </a:p>
          <a:p>
            <a:pPr marL="0" indent="0" algn="r">
              <a:buNone/>
            </a:pPr>
            <a:r>
              <a:rPr lang="en-US" altLang="ko-KR" sz="3600" b="1" dirty="0" smtClean="0">
                <a:latin typeface="+mj-lt"/>
              </a:rPr>
              <a:t>    My mom goes to a hospital.</a:t>
            </a:r>
          </a:p>
          <a:p>
            <a:pPr marL="0" indent="0" algn="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r">
              <a:buNone/>
            </a:pPr>
            <a:r>
              <a:rPr lang="ko-KR" altLang="en-US" sz="3600" b="1" dirty="0" smtClean="0">
                <a:latin typeface="+mj-lt"/>
              </a:rPr>
              <a:t>나</a:t>
            </a:r>
            <a:r>
              <a:rPr lang="ko-KR" altLang="en-US" sz="3600" b="1" dirty="0" smtClean="0">
                <a:solidFill>
                  <a:srgbClr val="FF0000"/>
                </a:solidFill>
                <a:latin typeface="+mj-lt"/>
              </a:rPr>
              <a:t>도</a:t>
            </a:r>
            <a:r>
              <a:rPr lang="ko-KR" altLang="en-US" sz="3600" b="1" dirty="0" smtClean="0">
                <a:latin typeface="+mj-lt"/>
              </a:rPr>
              <a:t> 병원에 가요</a:t>
            </a:r>
            <a:r>
              <a:rPr lang="en-US" altLang="ko-KR" sz="3600" b="1" dirty="0" smtClean="0">
                <a:latin typeface="+mj-lt"/>
              </a:rPr>
              <a:t>.</a:t>
            </a:r>
          </a:p>
          <a:p>
            <a:pPr marL="0" indent="0" algn="r">
              <a:buNone/>
            </a:pPr>
            <a:r>
              <a:rPr lang="en-US" altLang="ko-KR" sz="3600" b="1" dirty="0" smtClean="0">
                <a:latin typeface="+mj-lt"/>
              </a:rPr>
              <a:t>     I </a:t>
            </a:r>
            <a:r>
              <a:rPr lang="en-US" altLang="ko-KR" sz="3600" b="1" dirty="0" smtClean="0">
                <a:solidFill>
                  <a:srgbClr val="FF0000"/>
                </a:solidFill>
                <a:latin typeface="+mj-lt"/>
              </a:rPr>
              <a:t>also</a:t>
            </a:r>
            <a:r>
              <a:rPr lang="en-US" altLang="ko-KR" sz="3600" b="1" dirty="0" smtClean="0">
                <a:latin typeface="+mj-lt"/>
              </a:rPr>
              <a:t> go to the hospital</a:t>
            </a:r>
            <a:r>
              <a:rPr lang="en-US" altLang="ko-KR" sz="3600" b="1" dirty="0">
                <a:latin typeface="+mj-lt"/>
              </a:rPr>
              <a:t>.</a:t>
            </a:r>
            <a:endParaRPr lang="en-US" altLang="ko-KR" sz="3600" b="1" dirty="0" smtClean="0">
              <a:latin typeface="+mj-lt"/>
            </a:endParaRPr>
          </a:p>
          <a:p>
            <a:pPr marL="0" indent="0" algn="r">
              <a:buNone/>
            </a:pPr>
            <a:endParaRPr lang="en-US" altLang="ko-KR" sz="4000" b="1" dirty="0" smtClean="0">
              <a:latin typeface="+mj-lt"/>
            </a:endParaRPr>
          </a:p>
          <a:p>
            <a:pPr marL="0" indent="0" algn="ct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r">
              <a:buNone/>
            </a:pPr>
            <a:endParaRPr lang="en-US" altLang="ko-KR" sz="3600" b="1" dirty="0" smtClean="0">
              <a:latin typeface="+mj-lt"/>
            </a:endParaRPr>
          </a:p>
          <a:p>
            <a:pPr marL="0" indent="0" algn="r">
              <a:buNone/>
            </a:pPr>
            <a:r>
              <a:rPr lang="en-US" altLang="ko-KR" sz="3600" b="1" dirty="0" smtClean="0">
                <a:latin typeface="+mj-lt"/>
              </a:rPr>
              <a:t> </a:t>
            </a:r>
          </a:p>
          <a:p>
            <a:pPr marL="0" indent="0" algn="r">
              <a:buNone/>
            </a:pPr>
            <a:endParaRPr lang="en-US" sz="3600" b="1" dirty="0">
              <a:latin typeface="+mj-lt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470" y="27812"/>
            <a:ext cx="2169330" cy="5817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111 </a:t>
            </a:r>
            <a:r>
              <a:rPr lang="ko-KR" altLang="en-US" sz="2800" dirty="0" smtClean="0"/>
              <a:t>문법</a:t>
            </a:r>
            <a:endParaRPr lang="en-US" sz="2800" dirty="0"/>
          </a:p>
        </p:txBody>
      </p:sp>
      <p:sp>
        <p:nvSpPr>
          <p:cNvPr id="7" name="object 8"/>
          <p:cNvSpPr/>
          <p:nvPr/>
        </p:nvSpPr>
        <p:spPr>
          <a:xfrm>
            <a:off x="228600" y="1600200"/>
            <a:ext cx="3124200" cy="320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0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2209800" y="246517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 dirty="0" smtClean="0">
                <a:solidFill>
                  <a:srgbClr val="FF0000"/>
                </a:solidFill>
              </a:rPr>
              <a:t>도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470" y="27812"/>
            <a:ext cx="2169330" cy="5817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111 </a:t>
            </a:r>
            <a:r>
              <a:rPr lang="ko-KR" altLang="en-US" sz="2800" dirty="0" smtClean="0"/>
              <a:t>문법</a:t>
            </a:r>
            <a:endParaRPr lang="en-US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609599"/>
            <a:ext cx="8229600" cy="5735575"/>
          </a:xfrm>
        </p:spPr>
        <p:txBody>
          <a:bodyPr/>
          <a:lstStyle/>
          <a:p>
            <a:pPr marL="0" indent="0">
              <a:buNone/>
            </a:pPr>
            <a:endParaRPr lang="en-US" altLang="ko-KR" sz="3600" b="1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FF"/>
                </a:solidFill>
              </a:rPr>
              <a:t>무엇이 더해지는 뜻을 </a:t>
            </a:r>
            <a:r>
              <a:rPr lang="ko-KR" altLang="en-US" dirty="0" smtClean="0">
                <a:solidFill>
                  <a:srgbClr val="FF00FF"/>
                </a:solidFill>
              </a:rPr>
              <a:t>나타낼 때 </a:t>
            </a:r>
            <a:r>
              <a:rPr lang="ko-KR" altLang="en-US" dirty="0" smtClean="0">
                <a:solidFill>
                  <a:srgbClr val="FF00FF"/>
                </a:solidFill>
              </a:rPr>
              <a:t>쓴다</a:t>
            </a:r>
            <a:r>
              <a:rPr lang="en-US" altLang="ko-KR" dirty="0" smtClean="0">
                <a:solidFill>
                  <a:srgbClr val="FF00FF"/>
                </a:solidFill>
              </a:rPr>
              <a:t>.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B050"/>
                </a:solidFill>
              </a:rPr>
              <a:t>다른 조사와 </a:t>
            </a:r>
            <a:r>
              <a:rPr lang="ko-KR" altLang="en-US" dirty="0" smtClean="0">
                <a:solidFill>
                  <a:srgbClr val="00B050"/>
                </a:solidFill>
              </a:rPr>
              <a:t>사용할 </a:t>
            </a:r>
            <a:r>
              <a:rPr lang="ko-KR" altLang="en-US" dirty="0" smtClean="0">
                <a:solidFill>
                  <a:srgbClr val="00B050"/>
                </a:solidFill>
              </a:rPr>
              <a:t>수 없다</a:t>
            </a:r>
            <a:r>
              <a:rPr lang="en-US" altLang="ko-KR" dirty="0" smtClean="0"/>
              <a:t>.</a:t>
            </a:r>
          </a:p>
          <a:p>
            <a:pPr marL="400050" lvl="1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ko-KR" altLang="en-US" dirty="0" smtClean="0"/>
              <a:t>포도를 </a:t>
            </a:r>
            <a:r>
              <a:rPr lang="ko-KR" altLang="en-US" dirty="0" smtClean="0"/>
              <a:t>좋아해요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사과</a:t>
            </a:r>
            <a:r>
              <a:rPr lang="ko-KR" altLang="en-US" dirty="0" smtClean="0">
                <a:solidFill>
                  <a:srgbClr val="FF0000"/>
                </a:solidFill>
              </a:rPr>
              <a:t>도</a:t>
            </a:r>
            <a:r>
              <a:rPr lang="ko-KR" altLang="en-US" dirty="0" smtClean="0"/>
              <a:t> </a:t>
            </a:r>
            <a:r>
              <a:rPr lang="ko-KR" altLang="en-US" dirty="0" smtClean="0"/>
              <a:t>좋아해요</a:t>
            </a:r>
            <a:r>
              <a:rPr lang="en-US" altLang="ko-KR" dirty="0" smtClean="0">
                <a:solidFill>
                  <a:srgbClr val="00B0F0"/>
                </a:solidFill>
              </a:rPr>
              <a:t>(0)</a:t>
            </a:r>
          </a:p>
          <a:p>
            <a:pPr marL="40005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ko-KR" altLang="en-US" dirty="0">
                <a:solidFill>
                  <a:schemeClr val="accent4">
                    <a:lumMod val="75000"/>
                  </a:schemeClr>
                </a:solidFill>
              </a:rPr>
              <a:t>포도를 좋아해요</a:t>
            </a:r>
            <a:r>
              <a:rPr lang="en-US" altLang="ko-KR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</a:rPr>
              <a:t>사과</a:t>
            </a:r>
            <a:r>
              <a:rPr lang="ko-KR" altLang="en-US" dirty="0" smtClean="0">
                <a:solidFill>
                  <a:srgbClr val="FF0000"/>
                </a:solidFill>
              </a:rPr>
              <a:t>를도</a:t>
            </a:r>
            <a:r>
              <a:rPr lang="ko-KR" alt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accent4">
                    <a:lumMod val="75000"/>
                  </a:schemeClr>
                </a:solidFill>
              </a:rPr>
              <a:t>좋아해요</a:t>
            </a:r>
            <a:r>
              <a:rPr lang="en-US" altLang="ko-KR" dirty="0" smtClean="0">
                <a:solidFill>
                  <a:srgbClr val="00B0F0"/>
                </a:solidFill>
              </a:rPr>
              <a:t>(x)</a:t>
            </a:r>
          </a:p>
          <a:p>
            <a:endParaRPr lang="en-US" altLang="ko-KR" dirty="0">
              <a:solidFill>
                <a:srgbClr val="00B0F0"/>
              </a:solidFill>
            </a:endParaRPr>
          </a:p>
          <a:p>
            <a:r>
              <a:rPr lang="ko-KR" altLang="en-US" dirty="0" smtClean="0"/>
              <a:t>받침이 있거나 </a:t>
            </a:r>
            <a:r>
              <a:rPr lang="ko-KR" altLang="en-US" dirty="0" smtClean="0"/>
              <a:t>없을 때도 </a:t>
            </a:r>
            <a:r>
              <a:rPr lang="ko-KR" altLang="en-US" dirty="0" smtClean="0"/>
              <a:t>그대로 </a:t>
            </a:r>
            <a:r>
              <a:rPr lang="ko-KR" altLang="en-US" dirty="0" smtClean="0">
                <a:solidFill>
                  <a:srgbClr val="FF0000"/>
                </a:solidFill>
              </a:rPr>
              <a:t>도</a:t>
            </a:r>
            <a:r>
              <a:rPr lang="ko-KR" altLang="en-US" dirty="0" smtClean="0"/>
              <a:t>를 쓴다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1841" b="9071"/>
          <a:stretch/>
        </p:blipFill>
        <p:spPr>
          <a:xfrm>
            <a:off x="1295400" y="4815858"/>
            <a:ext cx="571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3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344" y="76200"/>
            <a:ext cx="2209800" cy="4873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3000" dirty="0" smtClean="0"/>
              <a:t>P. 111 </a:t>
            </a:r>
            <a:r>
              <a:rPr lang="ko-KR" altLang="en-US" sz="3000" dirty="0" smtClean="0"/>
              <a:t>문법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3796145" y="1377456"/>
            <a:ext cx="4118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 smtClean="0"/>
              <a:t>아버지가 </a:t>
            </a:r>
            <a:r>
              <a:rPr lang="ko-KR" altLang="en-US" sz="2500" dirty="0" smtClean="0"/>
              <a:t>텔레비전을 </a:t>
            </a:r>
            <a:r>
              <a:rPr lang="ko-KR" altLang="en-US" sz="2500" dirty="0" smtClean="0"/>
              <a:t>봐요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나</a:t>
            </a:r>
            <a:r>
              <a:rPr lang="ko-KR" altLang="en-US" sz="2500" u="sng" dirty="0" smtClean="0">
                <a:solidFill>
                  <a:srgbClr val="FF0000"/>
                </a:solidFill>
              </a:rPr>
              <a:t>도 텔레비전을 봐요</a:t>
            </a:r>
            <a:r>
              <a:rPr lang="en-US" altLang="ko-KR" sz="2500" u="sng" dirty="0" smtClean="0">
                <a:solidFill>
                  <a:srgbClr val="FF0000"/>
                </a:solidFill>
              </a:rPr>
              <a:t>.</a:t>
            </a:r>
            <a:endParaRPr lang="en-US" sz="2500" u="sng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9218" y="2698845"/>
            <a:ext cx="50499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1.</a:t>
            </a:r>
            <a:r>
              <a:rPr lang="ko-KR" altLang="en-US" sz="2500" dirty="0" smtClean="0"/>
              <a:t>나는 밥을 먹어요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동생</a:t>
            </a:r>
            <a:r>
              <a:rPr lang="ko-KR" altLang="en-US" sz="2500" dirty="0" smtClean="0">
                <a:solidFill>
                  <a:srgbClr val="FF0000"/>
                </a:solidFill>
              </a:rPr>
              <a:t>도 밥을 먹어요</a:t>
            </a:r>
            <a:r>
              <a:rPr lang="en-US" altLang="ko-KR" sz="2500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89218" y="3886200"/>
            <a:ext cx="44369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2.</a:t>
            </a:r>
            <a:r>
              <a:rPr lang="ko-KR" altLang="en-US" sz="2500" dirty="0" smtClean="0"/>
              <a:t>영준이는 도서관에 가요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나</a:t>
            </a:r>
            <a:r>
              <a:rPr lang="ko-KR" altLang="en-US" sz="2500" dirty="0" smtClean="0">
                <a:solidFill>
                  <a:srgbClr val="FF0000"/>
                </a:solidFill>
              </a:rPr>
              <a:t>도 도서관에 가요</a:t>
            </a:r>
            <a:r>
              <a:rPr lang="en-US" altLang="ko-KR" sz="2500" dirty="0">
                <a:solidFill>
                  <a:srgbClr val="FF0000"/>
                </a:solidFill>
              </a:rPr>
              <a:t>.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1509" y="5122950"/>
            <a:ext cx="487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3.</a:t>
            </a:r>
            <a:r>
              <a:rPr lang="ko-KR" altLang="en-US" sz="2500" dirty="0" smtClean="0"/>
              <a:t>우리 동네에 공원이 있어요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우리 동네에 병원</a:t>
            </a:r>
            <a:r>
              <a:rPr lang="ko-KR" altLang="en-US" sz="2500" dirty="0" smtClean="0">
                <a:solidFill>
                  <a:srgbClr val="FF0000"/>
                </a:solidFill>
              </a:rPr>
              <a:t>도 있어요</a:t>
            </a:r>
            <a:r>
              <a:rPr lang="en-US" altLang="ko-KR" sz="2500" dirty="0" smtClean="0"/>
              <a:t>.</a:t>
            </a:r>
            <a:endParaRPr lang="en-US" sz="2500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7" t="3240" r="14356" b="54659"/>
          <a:stretch/>
        </p:blipFill>
        <p:spPr>
          <a:xfrm rot="10800000">
            <a:off x="228600" y="1219199"/>
            <a:ext cx="3200400" cy="497140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478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914400"/>
            <a:ext cx="8839200" cy="4876800"/>
          </a:xfrm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000" b="1" dirty="0" smtClean="0">
                <a:solidFill>
                  <a:srgbClr val="0070C0"/>
                </a:solidFill>
              </a:rPr>
              <a:t>여러분이  </a:t>
            </a:r>
            <a:r>
              <a:rPr lang="en-US" altLang="ko-KR" sz="3000" b="1" dirty="0" smtClean="0">
                <a:solidFill>
                  <a:srgbClr val="0070C0"/>
                </a:solidFill>
              </a:rPr>
              <a:t>‘-</a:t>
            </a:r>
            <a:r>
              <a:rPr lang="ko-KR" altLang="en-US" sz="3000" b="1" dirty="0" smtClean="0">
                <a:solidFill>
                  <a:srgbClr val="0070C0"/>
                </a:solidFill>
              </a:rPr>
              <a:t>에</a:t>
            </a:r>
            <a:r>
              <a:rPr lang="en-US" altLang="ko-KR" sz="3000" b="1" dirty="0" smtClean="0">
                <a:solidFill>
                  <a:srgbClr val="0070C0"/>
                </a:solidFill>
              </a:rPr>
              <a:t>’</a:t>
            </a:r>
            <a:r>
              <a:rPr lang="ko-KR" altLang="en-US" sz="3000" b="1" dirty="0" smtClean="0">
                <a:solidFill>
                  <a:srgbClr val="0070C0"/>
                </a:solidFill>
              </a:rPr>
              <a:t>와 </a:t>
            </a:r>
            <a:r>
              <a:rPr lang="en-US" altLang="ko-KR" sz="3000" b="1" dirty="0" smtClean="0">
                <a:solidFill>
                  <a:srgbClr val="0070C0"/>
                </a:solidFill>
              </a:rPr>
              <a:t>‘-</a:t>
            </a:r>
            <a:r>
              <a:rPr lang="ko-KR" altLang="en-US" sz="3000" b="1" dirty="0" smtClean="0">
                <a:solidFill>
                  <a:srgbClr val="0070C0"/>
                </a:solidFill>
              </a:rPr>
              <a:t>도</a:t>
            </a:r>
            <a:r>
              <a:rPr lang="en-US" altLang="ko-KR" sz="3000" b="1" dirty="0" smtClean="0">
                <a:solidFill>
                  <a:srgbClr val="0070C0"/>
                </a:solidFill>
              </a:rPr>
              <a:t>’</a:t>
            </a:r>
            <a:r>
              <a:rPr lang="ko-KR" altLang="en-US" sz="3000" b="1" dirty="0" smtClean="0">
                <a:solidFill>
                  <a:srgbClr val="0070C0"/>
                </a:solidFill>
              </a:rPr>
              <a:t>가 들어간 </a:t>
            </a:r>
            <a:r>
              <a:rPr lang="ko-KR" altLang="en-US" sz="3000" b="1" dirty="0" smtClean="0">
                <a:solidFill>
                  <a:srgbClr val="0070C0"/>
                </a:solidFill>
              </a:rPr>
              <a:t>문장을 만들고 말해 보세요</a:t>
            </a:r>
            <a:r>
              <a:rPr lang="en-US" altLang="ko-KR" sz="3000" b="1" dirty="0" smtClean="0">
                <a:solidFill>
                  <a:srgbClr val="0070C0"/>
                </a:solidFill>
              </a:rPr>
              <a:t>.</a:t>
            </a:r>
            <a:endParaRPr lang="en-US" altLang="ko-KR" sz="30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/>
              <a:t>1</a:t>
            </a:r>
            <a:r>
              <a:rPr lang="en-US" altLang="ko-KR" sz="3000" dirty="0"/>
              <a:t>.</a:t>
            </a:r>
            <a:endParaRPr lang="en-US" altLang="ko-KR" sz="3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/>
              <a:t>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/>
              <a:t>3.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/>
              <a:t>4.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/>
              <a:t>5.</a:t>
            </a:r>
          </a:p>
          <a:p>
            <a:pPr marL="0" indent="0">
              <a:buNone/>
            </a:pPr>
            <a:endParaRPr lang="en-US" altLang="ko-KR" sz="4000" dirty="0" smtClean="0"/>
          </a:p>
          <a:p>
            <a:endParaRPr lang="en-US" altLang="ko-KR" sz="3000" dirty="0" smtClean="0"/>
          </a:p>
          <a:p>
            <a:pPr marL="0" indent="0">
              <a:buNone/>
            </a:pPr>
            <a:endParaRPr lang="en-US" altLang="ko-KR" sz="2500" dirty="0" smtClean="0"/>
          </a:p>
          <a:p>
            <a:endParaRPr lang="en-US" dirty="0"/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29718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lang="ko-KR" altLang="en-US" sz="2700" dirty="0" smtClean="0">
                <a:solidFill>
                  <a:schemeClr val="bg1"/>
                </a:solidFill>
              </a:rPr>
              <a:t>문법 및 표현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606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31536" y="4440529"/>
            <a:ext cx="3861617" cy="181194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dirty="0" smtClean="0"/>
              <a:t>토마스는 도서관에 가요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제이슨은 학교에 가요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세라는 병원에 가요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유나는 공원에 가요</a:t>
            </a:r>
            <a:r>
              <a:rPr lang="en-US" altLang="ko-KR" sz="2000" dirty="0" smtClean="0"/>
              <a:t>.</a:t>
            </a:r>
          </a:p>
        </p:txBody>
      </p:sp>
      <p:sp>
        <p:nvSpPr>
          <p:cNvPr id="11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4222056" cy="6278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</a:t>
            </a:r>
            <a:r>
              <a:rPr lang="en-US" altLang="ko-KR" sz="2700" dirty="0" smtClean="0">
                <a:solidFill>
                  <a:schemeClr val="bg1"/>
                </a:solidFill>
              </a:rPr>
              <a:t>. </a:t>
            </a:r>
            <a:r>
              <a:rPr lang="en-US" altLang="ko-KR" sz="2700" dirty="0" smtClean="0">
                <a:solidFill>
                  <a:schemeClr val="bg1"/>
                </a:solidFill>
              </a:rPr>
              <a:t>112  </a:t>
            </a:r>
            <a:r>
              <a:rPr lang="ko-KR" altLang="en-US" sz="2700" dirty="0" smtClean="0">
                <a:solidFill>
                  <a:schemeClr val="bg1"/>
                </a:solidFill>
              </a:rPr>
              <a:t>듣고 말해 봐요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9" t="11663" r="13540" b="42840"/>
          <a:stretch/>
        </p:blipFill>
        <p:spPr>
          <a:xfrm>
            <a:off x="309351" y="663141"/>
            <a:ext cx="7691649" cy="3777388"/>
          </a:xfrm>
          <a:prstGeom prst="rect">
            <a:avLst/>
          </a:prstGeom>
          <a:ln w="12700">
            <a:noFill/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2550162" y="1576200"/>
            <a:ext cx="3499723" cy="717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58629" y="2455570"/>
            <a:ext cx="3499723" cy="692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558629" y="3218479"/>
            <a:ext cx="3499723" cy="783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rack 0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01028"/>
            <a:ext cx="1197466" cy="127517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6174108" y="4038600"/>
            <a:ext cx="2795758" cy="2420489"/>
          </a:xfrm>
          <a:prstGeom prst="cloudCallout">
            <a:avLst>
              <a:gd name="adj1" fmla="val -62355"/>
              <a:gd name="adj2" fmla="val 318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</a:rPr>
              <a:t>Tip</a:t>
            </a:r>
            <a:r>
              <a:rPr lang="en-US" altLang="ko-KR" sz="1200" dirty="0" smtClean="0">
                <a:solidFill>
                  <a:schemeClr val="tx1"/>
                </a:solidFill>
              </a:rPr>
              <a:t>:</a:t>
            </a:r>
            <a:r>
              <a:rPr lang="ko-KR" altLang="en-US" sz="1200" dirty="0" smtClean="0">
                <a:solidFill>
                  <a:schemeClr val="tx1"/>
                </a:solidFill>
              </a:rPr>
              <a:t>슬라이드쇼로 소리만 먼저 들려주고 </a:t>
            </a:r>
            <a:r>
              <a:rPr lang="ko-KR" altLang="en-US" sz="1200" dirty="0" smtClean="0">
                <a:solidFill>
                  <a:schemeClr val="tx1"/>
                </a:solidFill>
              </a:rPr>
              <a:t>문제를 </a:t>
            </a:r>
            <a:r>
              <a:rPr lang="ko-KR" altLang="en-US" sz="1200" dirty="0" smtClean="0">
                <a:solidFill>
                  <a:schemeClr val="tx1"/>
                </a:solidFill>
              </a:rPr>
              <a:t>풀게 한 후</a:t>
            </a:r>
            <a:r>
              <a:rPr lang="en-US" altLang="ko-KR" sz="1200" dirty="0" smtClean="0">
                <a:solidFill>
                  <a:schemeClr val="tx1"/>
                </a:solidFill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</a:rPr>
              <a:t> 다시 </a:t>
            </a:r>
            <a:r>
              <a:rPr lang="ko-KR" altLang="en-US" sz="1200" dirty="0" smtClean="0">
                <a:solidFill>
                  <a:schemeClr val="tx1"/>
                </a:solidFill>
              </a:rPr>
              <a:t>소리 재생하고 </a:t>
            </a:r>
            <a:r>
              <a:rPr lang="ko-KR" altLang="en-US" sz="1200" dirty="0" smtClean="0">
                <a:solidFill>
                  <a:schemeClr val="tx1"/>
                </a:solidFill>
              </a:rPr>
              <a:t>읽는 순서에 맞게 순차클릭을 하면 </a:t>
            </a:r>
            <a:r>
              <a:rPr lang="ko-KR" altLang="en-US" sz="1200" dirty="0" smtClean="0">
                <a:solidFill>
                  <a:schemeClr val="tx1"/>
                </a:solidFill>
              </a:rPr>
              <a:t>지문이 나타나면서 답을 확인할 수 있습니다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 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667000" y="1676400"/>
            <a:ext cx="3382344" cy="2284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79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260648"/>
            <a:ext cx="7772400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13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어디에 가요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?”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3834308"/>
            <a:ext cx="7772400" cy="23056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장소 알기</a:t>
            </a:r>
            <a:endParaRPr kumimoji="1"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우리 동네 여러 장소 알아보자</a:t>
            </a:r>
            <a:endParaRPr kumimoji="1"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endParaRPr kumimoji="1" lang="en-US" altLang="ko-KR" sz="2000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조사 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‘-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에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’, ‘-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도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 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문형 배우기</a:t>
            </a:r>
            <a:endParaRPr kumimoji="1" lang="en-US" altLang="ko-KR" sz="2500" b="1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어디에 가요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 </a:t>
            </a:r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나도 가요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 /</a:t>
            </a:r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학교도 있어요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endParaRPr kumimoji="1" lang="en-US" altLang="ko-KR" sz="2000" dirty="0" smtClean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lang="ko-KR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92" y="18113"/>
            <a:ext cx="2971801" cy="4873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3000" dirty="0" smtClean="0"/>
              <a:t>P</a:t>
            </a:r>
            <a:r>
              <a:rPr lang="en-US" sz="3000" dirty="0" smtClean="0"/>
              <a:t>. 112  </a:t>
            </a:r>
            <a:r>
              <a:rPr lang="ko-KR" altLang="en-US" sz="3000" dirty="0" smtClean="0"/>
              <a:t>해 봐요</a:t>
            </a:r>
            <a:endParaRPr lang="en-US" sz="3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6" t="57050" r="12010" b="813"/>
          <a:stretch/>
        </p:blipFill>
        <p:spPr>
          <a:xfrm>
            <a:off x="381000" y="793014"/>
            <a:ext cx="8001000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200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35826" y="0"/>
            <a:ext cx="3962400" cy="4873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3000" dirty="0" smtClean="0"/>
              <a:t>P</a:t>
            </a:r>
            <a:r>
              <a:rPr lang="en-US" sz="3000" dirty="0" smtClean="0"/>
              <a:t>. 113 </a:t>
            </a:r>
            <a:r>
              <a:rPr lang="ko-KR" altLang="en-US" sz="3000" dirty="0" smtClean="0"/>
              <a:t>읽고 써 봐요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26" r="4630" b="54813"/>
          <a:stretch/>
        </p:blipFill>
        <p:spPr>
          <a:xfrm>
            <a:off x="547311" y="838200"/>
            <a:ext cx="7772400" cy="47244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609600"/>
            <a:ext cx="1233110" cy="12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7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3000" dirty="0" smtClean="0"/>
              <a:t>P. 113  </a:t>
            </a:r>
            <a:r>
              <a:rPr lang="ko-KR" altLang="en-US" sz="3000" dirty="0" smtClean="0"/>
              <a:t>읽고 써 봐요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0" y="2174875"/>
            <a:ext cx="4648200" cy="3951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600" b="1" dirty="0" smtClean="0">
                <a:latin typeface="+mj-ea"/>
                <a:ea typeface="+mj-ea"/>
              </a:rPr>
              <a:t>1. </a:t>
            </a:r>
            <a:r>
              <a:rPr lang="ko-KR" altLang="en-US" sz="2600" b="1" dirty="0" smtClean="0">
                <a:latin typeface="+mj-ea"/>
                <a:ea typeface="+mj-ea"/>
              </a:rPr>
              <a:t>제이슨은 </a:t>
            </a:r>
            <a:r>
              <a:rPr lang="ko-KR" altLang="en-US" sz="2600" b="1" dirty="0">
                <a:latin typeface="+mj-ea"/>
                <a:ea typeface="+mj-ea"/>
              </a:rPr>
              <a:t>학교에 가요</a:t>
            </a:r>
            <a:r>
              <a:rPr lang="en-US" altLang="ko-KR" sz="2600" b="1" dirty="0" smtClean="0">
                <a:latin typeface="+mj-ea"/>
                <a:ea typeface="+mj-ea"/>
              </a:rPr>
              <a:t>?</a:t>
            </a:r>
          </a:p>
          <a:p>
            <a:pPr marL="514350" indent="-514350">
              <a:buAutoNum type="arabicPeriod"/>
            </a:pPr>
            <a:endParaRPr lang="en-US" sz="26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ko-KR" sz="2600" b="1" dirty="0" smtClean="0">
                <a:latin typeface="+mj-ea"/>
                <a:ea typeface="+mj-ea"/>
              </a:rPr>
              <a:t>2</a:t>
            </a:r>
            <a:r>
              <a:rPr lang="en-US" altLang="ko-KR" sz="2600" b="1" dirty="0" smtClean="0">
                <a:latin typeface="+mj-ea"/>
                <a:ea typeface="+mj-ea"/>
              </a:rPr>
              <a:t>.</a:t>
            </a:r>
            <a:r>
              <a:rPr lang="ko-KR" altLang="en-US" sz="2600" b="1" dirty="0" smtClean="0">
                <a:latin typeface="+mj-ea"/>
                <a:ea typeface="+mj-ea"/>
              </a:rPr>
              <a:t> </a:t>
            </a:r>
            <a:r>
              <a:rPr lang="ko-KR" altLang="en-US" sz="2600" b="1" dirty="0" smtClean="0">
                <a:latin typeface="+mj-ea"/>
                <a:ea typeface="+mj-ea"/>
              </a:rPr>
              <a:t>토마스는 </a:t>
            </a:r>
            <a:r>
              <a:rPr lang="ko-KR" altLang="en-US" sz="2600" b="1" dirty="0" smtClean="0">
                <a:latin typeface="+mj-ea"/>
                <a:ea typeface="+mj-ea"/>
              </a:rPr>
              <a:t>도서관에 가요</a:t>
            </a:r>
            <a:r>
              <a:rPr lang="en-US" altLang="ko-KR" sz="2600" b="1" dirty="0" smtClean="0">
                <a:latin typeface="+mj-ea"/>
                <a:ea typeface="+mj-ea"/>
              </a:rPr>
              <a:t>?</a:t>
            </a:r>
          </a:p>
          <a:p>
            <a:pPr marL="0" indent="0">
              <a:buNone/>
            </a:pPr>
            <a:endParaRPr lang="en-US" altLang="ko-KR" sz="26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600" b="1" dirty="0" smtClean="0">
                <a:latin typeface="+mj-ea"/>
                <a:ea typeface="+mj-ea"/>
              </a:rPr>
              <a:t>3</a:t>
            </a:r>
            <a:r>
              <a:rPr lang="en-US" altLang="ko-KR" sz="2600" b="1" dirty="0" smtClean="0">
                <a:latin typeface="+mj-ea"/>
                <a:ea typeface="+mj-ea"/>
              </a:rPr>
              <a:t>.</a:t>
            </a:r>
            <a:r>
              <a:rPr lang="ko-KR" altLang="en-US" sz="2600" b="1" dirty="0" smtClean="0">
                <a:latin typeface="+mj-ea"/>
                <a:ea typeface="+mj-ea"/>
              </a:rPr>
              <a:t>세라도 도서관에 가요</a:t>
            </a:r>
            <a:r>
              <a:rPr lang="en-US" altLang="ko-KR" sz="2600" b="1" dirty="0" smtClean="0">
                <a:latin typeface="+mj-ea"/>
                <a:ea typeface="+mj-ea"/>
              </a:rPr>
              <a:t>?</a:t>
            </a:r>
          </a:p>
          <a:p>
            <a:pPr marL="0" indent="0">
              <a:buNone/>
            </a:pPr>
            <a:endParaRPr lang="en-US" altLang="ko-KR" sz="26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600" b="1" dirty="0" smtClean="0">
                <a:latin typeface="+mj-ea"/>
                <a:ea typeface="+mj-ea"/>
              </a:rPr>
              <a:t>4</a:t>
            </a:r>
            <a:r>
              <a:rPr lang="en-US" altLang="ko-KR" sz="2600" b="1" dirty="0" smtClean="0">
                <a:latin typeface="+mj-ea"/>
                <a:ea typeface="+mj-ea"/>
              </a:rPr>
              <a:t>.</a:t>
            </a:r>
            <a:r>
              <a:rPr lang="ko-KR" altLang="en-US" sz="2600" b="1" dirty="0" smtClean="0">
                <a:latin typeface="+mj-ea"/>
                <a:ea typeface="+mj-ea"/>
              </a:rPr>
              <a:t> 민수는 공원에 가요</a:t>
            </a:r>
            <a:r>
              <a:rPr lang="en-US" altLang="ko-KR" sz="2600" b="1" dirty="0" smtClean="0">
                <a:latin typeface="+mj-ea"/>
                <a:ea typeface="+mj-ea"/>
              </a:rPr>
              <a:t>?</a:t>
            </a:r>
            <a:endParaRPr lang="en-US" sz="2600" b="1" dirty="0">
              <a:latin typeface="+mj-ea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43400" y="2209800"/>
            <a:ext cx="4572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"/>
              </a:spcBef>
            </a:pPr>
            <a:r>
              <a:rPr lang="ko-KR" altLang="en-US" sz="2600" b="1" dirty="0" smtClean="0">
                <a:solidFill>
                  <a:srgbClr val="FFC000"/>
                </a:solidFill>
                <a:latin typeface="+mn-ea"/>
              </a:rPr>
              <a:t>아니요</a:t>
            </a:r>
            <a:r>
              <a:rPr lang="en-US" altLang="ko-KR" sz="2600" b="1" dirty="0" smtClean="0">
                <a:solidFill>
                  <a:srgbClr val="FFC000"/>
                </a:solidFill>
                <a:latin typeface="+mn-ea"/>
              </a:rPr>
              <a:t>,</a:t>
            </a:r>
            <a:r>
              <a:rPr lang="ko-KR" altLang="en-US" sz="2600" b="1" dirty="0" smtClean="0">
                <a:solidFill>
                  <a:srgbClr val="FFC000"/>
                </a:solidFill>
                <a:latin typeface="+mn-ea"/>
              </a:rPr>
              <a:t>학교</a:t>
            </a:r>
            <a:r>
              <a:rPr lang="ko-KR" altLang="en-US" sz="2600" b="1" dirty="0" smtClean="0">
                <a:solidFill>
                  <a:srgbClr val="FF0000"/>
                </a:solidFill>
                <a:latin typeface="+mn-ea"/>
              </a:rPr>
              <a:t>에</a:t>
            </a:r>
            <a:r>
              <a:rPr lang="ko-KR" altLang="en-US" sz="2600" b="1" dirty="0" smtClean="0">
                <a:solidFill>
                  <a:srgbClr val="FFC000"/>
                </a:solidFill>
                <a:latin typeface="+mn-ea"/>
              </a:rPr>
              <a:t> 안 가요</a:t>
            </a:r>
            <a:r>
              <a:rPr lang="en-US" altLang="ko-KR" sz="2600" b="1" dirty="0" smtClean="0">
                <a:solidFill>
                  <a:srgbClr val="FFC000"/>
                </a:solidFill>
                <a:latin typeface="+mn-ea"/>
              </a:rPr>
              <a:t>.</a:t>
            </a:r>
            <a:endParaRPr lang="en-US" altLang="ko-KR" sz="2600" b="1" dirty="0">
              <a:latin typeface="+mn-ea"/>
            </a:endParaRPr>
          </a:p>
          <a:p>
            <a:pPr>
              <a:spcBef>
                <a:spcPts val="24"/>
              </a:spcBef>
            </a:pPr>
            <a:endParaRPr lang="en-US" sz="3500" b="1" dirty="0" smtClean="0">
              <a:latin typeface="+mn-ea"/>
            </a:endParaRPr>
          </a:p>
          <a:p>
            <a:pPr>
              <a:spcBef>
                <a:spcPts val="24"/>
              </a:spcBef>
            </a:pPr>
            <a:r>
              <a:rPr lang="ko-KR" altLang="en-US" sz="2600" b="1" dirty="0" smtClean="0">
                <a:solidFill>
                  <a:srgbClr val="00B050"/>
                </a:solidFill>
                <a:latin typeface="+mn-ea"/>
              </a:rPr>
              <a:t>네</a:t>
            </a:r>
            <a:r>
              <a:rPr lang="en-US" altLang="ko-KR" sz="2600" b="1" dirty="0" smtClean="0">
                <a:solidFill>
                  <a:srgbClr val="00B050"/>
                </a:solidFill>
                <a:latin typeface="+mn-ea"/>
              </a:rPr>
              <a:t>,</a:t>
            </a:r>
            <a:r>
              <a:rPr lang="ko-KR" altLang="en-US" sz="2600" b="1" dirty="0" smtClean="0">
                <a:solidFill>
                  <a:srgbClr val="00B050"/>
                </a:solidFill>
                <a:latin typeface="+mn-ea"/>
              </a:rPr>
              <a:t> 토마스는 도서관</a:t>
            </a:r>
            <a:r>
              <a:rPr lang="ko-KR" altLang="en-US" sz="2600" b="1" dirty="0" smtClean="0">
                <a:solidFill>
                  <a:srgbClr val="FF0000"/>
                </a:solidFill>
                <a:latin typeface="+mn-ea"/>
              </a:rPr>
              <a:t>에</a:t>
            </a:r>
            <a:r>
              <a:rPr lang="ko-KR" altLang="en-US" sz="2600" b="1" dirty="0" smtClean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sz="2600" b="1" dirty="0" smtClean="0">
                <a:solidFill>
                  <a:srgbClr val="00B050"/>
                </a:solidFill>
                <a:latin typeface="+mn-ea"/>
              </a:rPr>
              <a:t>가요</a:t>
            </a:r>
            <a:r>
              <a:rPr lang="en-US" altLang="ko-KR" sz="2600" b="1" dirty="0" smtClean="0">
                <a:solidFill>
                  <a:srgbClr val="00B050"/>
                </a:solidFill>
                <a:latin typeface="+mn-ea"/>
              </a:rPr>
              <a:t>.</a:t>
            </a:r>
          </a:p>
          <a:p>
            <a:pPr>
              <a:spcBef>
                <a:spcPts val="24"/>
              </a:spcBef>
            </a:pPr>
            <a:endParaRPr lang="en-US" altLang="ko-KR" sz="2000" b="1" dirty="0" smtClean="0">
              <a:solidFill>
                <a:srgbClr val="00B0F0"/>
              </a:solidFill>
              <a:latin typeface="+mn-ea"/>
            </a:endParaRPr>
          </a:p>
          <a:p>
            <a:pPr>
              <a:spcBef>
                <a:spcPts val="24"/>
              </a:spcBef>
            </a:pPr>
            <a:endParaRPr lang="en-US" altLang="ko-KR" sz="2200" b="1" dirty="0" smtClean="0">
              <a:solidFill>
                <a:srgbClr val="00B0F0"/>
              </a:solidFill>
              <a:latin typeface="+mn-ea"/>
            </a:endParaRPr>
          </a:p>
          <a:p>
            <a:pPr>
              <a:spcBef>
                <a:spcPts val="24"/>
              </a:spcBef>
            </a:pPr>
            <a:r>
              <a:rPr lang="ko-KR" altLang="en-US" sz="2600" b="1" dirty="0" smtClean="0">
                <a:solidFill>
                  <a:srgbClr val="00B0F0"/>
                </a:solidFill>
                <a:latin typeface="+mn-ea"/>
              </a:rPr>
              <a:t>네</a:t>
            </a:r>
            <a:r>
              <a:rPr lang="en-US" altLang="ko-KR" sz="2600" b="1" dirty="0" smtClean="0">
                <a:solidFill>
                  <a:srgbClr val="00B0F0"/>
                </a:solidFill>
                <a:latin typeface="+mn-ea"/>
              </a:rPr>
              <a:t>,</a:t>
            </a:r>
            <a:r>
              <a:rPr lang="ko-KR" altLang="en-US" sz="2600" b="1" dirty="0" smtClean="0">
                <a:solidFill>
                  <a:srgbClr val="00B0F0"/>
                </a:solidFill>
                <a:latin typeface="+mn-ea"/>
              </a:rPr>
              <a:t> 세라</a:t>
            </a:r>
            <a:r>
              <a:rPr lang="ko-KR" altLang="en-US" sz="2600" b="1" dirty="0" smtClean="0">
                <a:solidFill>
                  <a:srgbClr val="FF0000"/>
                </a:solidFill>
                <a:latin typeface="+mn-ea"/>
              </a:rPr>
              <a:t>도</a:t>
            </a:r>
            <a:r>
              <a:rPr lang="ko-KR" altLang="en-US" sz="2600" b="1" dirty="0" smtClean="0">
                <a:solidFill>
                  <a:srgbClr val="00B0F0"/>
                </a:solidFill>
                <a:latin typeface="+mn-ea"/>
              </a:rPr>
              <a:t> 도서관</a:t>
            </a:r>
            <a:r>
              <a:rPr lang="ko-KR" altLang="en-US" sz="2600" b="1" dirty="0" smtClean="0">
                <a:solidFill>
                  <a:srgbClr val="FF0000"/>
                </a:solidFill>
                <a:latin typeface="+mn-ea"/>
              </a:rPr>
              <a:t>에</a:t>
            </a:r>
            <a:r>
              <a:rPr lang="ko-KR" altLang="en-US" sz="2600" b="1" dirty="0" smtClean="0">
                <a:solidFill>
                  <a:srgbClr val="00B0F0"/>
                </a:solidFill>
                <a:latin typeface="+mn-ea"/>
              </a:rPr>
              <a:t> 가요</a:t>
            </a:r>
            <a:r>
              <a:rPr lang="en-US" altLang="ko-KR" sz="2600" b="1" dirty="0" smtClean="0">
                <a:latin typeface="+mn-ea"/>
              </a:rPr>
              <a:t>.</a:t>
            </a:r>
          </a:p>
          <a:p>
            <a:pPr>
              <a:spcBef>
                <a:spcPts val="24"/>
              </a:spcBef>
            </a:pPr>
            <a:endParaRPr lang="en-US" altLang="ko-KR" sz="3300" b="1" dirty="0" smtClean="0">
              <a:solidFill>
                <a:srgbClr val="7030A0"/>
              </a:solidFill>
              <a:latin typeface="+mn-ea"/>
            </a:endParaRPr>
          </a:p>
          <a:p>
            <a:pPr>
              <a:spcBef>
                <a:spcPts val="24"/>
              </a:spcBef>
            </a:pPr>
            <a:r>
              <a:rPr lang="ko-KR" altLang="en-US" sz="2600" b="1" dirty="0" smtClean="0">
                <a:solidFill>
                  <a:srgbClr val="7030A0"/>
                </a:solidFill>
                <a:latin typeface="+mn-ea"/>
              </a:rPr>
              <a:t>아니요</a:t>
            </a:r>
            <a:r>
              <a:rPr lang="en-US" altLang="ko-KR" sz="2600" b="1" dirty="0" smtClean="0">
                <a:solidFill>
                  <a:srgbClr val="7030A0"/>
                </a:solidFill>
                <a:latin typeface="+mn-ea"/>
              </a:rPr>
              <a:t>,</a:t>
            </a:r>
            <a:r>
              <a:rPr lang="ko-KR" altLang="en-US" sz="2600" b="1" dirty="0" smtClean="0">
                <a:solidFill>
                  <a:srgbClr val="7030A0"/>
                </a:solidFill>
                <a:latin typeface="+mn-ea"/>
              </a:rPr>
              <a:t>민수는 교무실</a:t>
            </a:r>
            <a:r>
              <a:rPr lang="ko-KR" altLang="en-US" sz="2600" b="1" dirty="0" smtClean="0">
                <a:solidFill>
                  <a:srgbClr val="FF0000"/>
                </a:solidFill>
                <a:latin typeface="+mn-ea"/>
              </a:rPr>
              <a:t>에</a:t>
            </a:r>
            <a:r>
              <a:rPr lang="ko-KR" altLang="en-US" sz="2600" b="1" dirty="0" smtClean="0">
                <a:solidFill>
                  <a:srgbClr val="7030A0"/>
                </a:solidFill>
                <a:latin typeface="+mn-ea"/>
              </a:rPr>
              <a:t> 가요</a:t>
            </a:r>
            <a:r>
              <a:rPr lang="en-US" altLang="ko-KR" sz="2600" b="1" dirty="0" smtClean="0">
                <a:solidFill>
                  <a:srgbClr val="7030A0"/>
                </a:solidFill>
                <a:latin typeface="+mn-ea"/>
              </a:rPr>
              <a:t>.</a:t>
            </a:r>
            <a:endParaRPr lang="en-US" sz="2600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872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 t="12179" r="14915" b="32372"/>
          <a:stretch/>
        </p:blipFill>
        <p:spPr>
          <a:xfrm>
            <a:off x="-21265" y="750603"/>
            <a:ext cx="8763000" cy="5463379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152400" y="188501"/>
            <a:ext cx="3352800" cy="4873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P. 114 </a:t>
            </a:r>
            <a:r>
              <a:rPr lang="en-US" sz="3000" dirty="0" smtClean="0"/>
              <a:t> </a:t>
            </a:r>
            <a:r>
              <a:rPr lang="ko-KR" altLang="en-US" sz="3000" dirty="0" smtClean="0"/>
              <a:t>함께 해요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964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38099" y="1772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endParaRPr kumimoji="1" lang="en-US" altLang="ko-KR" dirty="0" smtClean="0">
              <a:solidFill>
                <a:schemeClr val="bg1"/>
              </a:solidFill>
            </a:endParaRPr>
          </a:p>
          <a:p>
            <a:r>
              <a:rPr lang="en-US" sz="4200" dirty="0" smtClean="0">
                <a:solidFill>
                  <a:schemeClr val="bg1"/>
                </a:solidFill>
              </a:rPr>
              <a:t>P. 123  </a:t>
            </a:r>
            <a:r>
              <a:rPr lang="ko-KR" altLang="en-US" sz="4200" dirty="0" smtClean="0">
                <a:solidFill>
                  <a:schemeClr val="bg1"/>
                </a:solidFill>
              </a:rPr>
              <a:t>문화를 배워요 </a:t>
            </a:r>
            <a:r>
              <a:rPr lang="en-US" altLang="ko-KR" sz="4200" dirty="0" smtClean="0">
                <a:solidFill>
                  <a:schemeClr val="bg1"/>
                </a:solidFill>
              </a:rPr>
              <a:t>Let’s Learn Culture</a:t>
            </a:r>
            <a:endParaRPr lang="en-US" sz="42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t="29817" r="10781" b="11314"/>
          <a:stretch/>
        </p:blipFill>
        <p:spPr>
          <a:xfrm rot="10800000">
            <a:off x="-1" y="762000"/>
            <a:ext cx="9144000" cy="5477104"/>
          </a:xfrm>
        </p:spPr>
      </p:pic>
    </p:spTree>
    <p:extLst>
      <p:ext uri="{BB962C8B-B14F-4D97-AF65-F5344CB8AC3E}">
        <p14:creationId xmlns:p14="http://schemas.microsoft.com/office/powerpoint/2010/main" val="38190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38099" y="1772"/>
            <a:ext cx="9144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endParaRPr kumimoji="1" lang="en-US" altLang="ko-KR" dirty="0" smtClean="0">
              <a:solidFill>
                <a:schemeClr val="bg1"/>
              </a:solidFill>
            </a:endParaRPr>
          </a:p>
          <a:p>
            <a:r>
              <a:rPr lang="en-US" sz="4200" dirty="0" smtClean="0">
                <a:solidFill>
                  <a:schemeClr val="bg1"/>
                </a:solidFill>
              </a:rPr>
              <a:t>P. </a:t>
            </a:r>
            <a:r>
              <a:rPr lang="en-US" sz="4200" dirty="0" smtClean="0">
                <a:solidFill>
                  <a:schemeClr val="bg1"/>
                </a:solidFill>
              </a:rPr>
              <a:t>123  </a:t>
            </a:r>
            <a:r>
              <a:rPr lang="ko-KR" altLang="en-US" sz="4200" dirty="0" smtClean="0">
                <a:solidFill>
                  <a:schemeClr val="bg1"/>
                </a:solidFill>
              </a:rPr>
              <a:t>문화를 </a:t>
            </a:r>
            <a:r>
              <a:rPr lang="ko-KR" altLang="en-US" sz="4200" dirty="0" smtClean="0">
                <a:solidFill>
                  <a:schemeClr val="bg1"/>
                </a:solidFill>
              </a:rPr>
              <a:t>배워요 </a:t>
            </a:r>
            <a:r>
              <a:rPr lang="en-US" altLang="ko-KR" sz="4200" dirty="0" smtClean="0">
                <a:solidFill>
                  <a:schemeClr val="bg1"/>
                </a:solidFill>
              </a:rPr>
              <a:t>Let’s Learn Culture</a:t>
            </a:r>
            <a:endParaRPr lang="en-US" sz="42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 t="8753" r="13611" b="69171"/>
          <a:stretch/>
        </p:blipFill>
        <p:spPr>
          <a:xfrm rot="10800000">
            <a:off x="0" y="838200"/>
            <a:ext cx="9144000" cy="5334000"/>
          </a:xfrm>
        </p:spPr>
      </p:pic>
    </p:spTree>
    <p:extLst>
      <p:ext uri="{BB962C8B-B14F-4D97-AF65-F5344CB8AC3E}">
        <p14:creationId xmlns:p14="http://schemas.microsoft.com/office/powerpoint/2010/main" val="279682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13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8" y="1371600"/>
            <a:ext cx="8686800" cy="4525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Quizlet 13</a:t>
            </a:r>
            <a:r>
              <a:rPr kumimoji="1" lang="ko-KR" altLang="en-US" dirty="0" smtClean="0"/>
              <a:t>과 단어 복습하기</a:t>
            </a:r>
            <a:endParaRPr kumimoji="1" lang="en-US" altLang="ko-KR" b="1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3105835"/>
            <a:ext cx="723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 smtClean="0">
                <a:solidFill>
                  <a:srgbClr val="00B0F0"/>
                </a:solidFill>
              </a:rPr>
              <a:t>퀴즐렛 </a:t>
            </a:r>
            <a:r>
              <a:rPr lang="en-US" altLang="ko-KR" sz="2800" dirty="0" smtClean="0">
                <a:solidFill>
                  <a:srgbClr val="00B0F0"/>
                </a:solidFill>
              </a:rPr>
              <a:t>13</a:t>
            </a:r>
            <a:r>
              <a:rPr lang="ko-KR" altLang="en-US" sz="2800" dirty="0" smtClean="0">
                <a:solidFill>
                  <a:srgbClr val="00B0F0"/>
                </a:solidFill>
              </a:rPr>
              <a:t>과 </a:t>
            </a:r>
            <a:r>
              <a:rPr lang="en-US" altLang="ko-KR" sz="2800" dirty="0" smtClean="0">
                <a:solidFill>
                  <a:srgbClr val="00B0F0"/>
                </a:solidFill>
              </a:rPr>
              <a:t>‘</a:t>
            </a:r>
            <a:r>
              <a:rPr lang="ko-KR" altLang="en-US" sz="2800" dirty="0" smtClean="0">
                <a:solidFill>
                  <a:srgbClr val="00B0F0"/>
                </a:solidFill>
              </a:rPr>
              <a:t>어디에 가요</a:t>
            </a:r>
            <a:r>
              <a:rPr lang="en-US" altLang="ko-KR" sz="2800" dirty="0" smtClean="0">
                <a:solidFill>
                  <a:srgbClr val="00B0F0"/>
                </a:solidFill>
              </a:rPr>
              <a:t>?’ </a:t>
            </a:r>
            <a:r>
              <a:rPr lang="ko-KR" altLang="en-US" sz="2800" dirty="0" smtClean="0">
                <a:solidFill>
                  <a:srgbClr val="00B0F0"/>
                </a:solidFill>
              </a:rPr>
              <a:t>바로가기 링크</a:t>
            </a:r>
            <a:endParaRPr lang="en-US" sz="2800" dirty="0">
              <a:solidFill>
                <a:srgbClr val="00B0F0"/>
              </a:solidFill>
            </a:endParaRPr>
          </a:p>
          <a:p>
            <a:pPr algn="ctr"/>
            <a:r>
              <a:rPr lang="en-US" sz="2800" dirty="0">
                <a:hlinkClick r:id="rId3"/>
              </a:rPr>
              <a:t>https://quizlet.com/_88u04p?x=1jqt&amp;i=2tig8t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02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14399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4800" b="1" dirty="0" smtClean="0"/>
              <a:t>숙제</a:t>
            </a:r>
            <a:r>
              <a:rPr lang="en-US" altLang="ko-KR" sz="4800" b="1" dirty="0" smtClean="0"/>
              <a:t>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 smtClean="0"/>
              <a:t>1. 13</a:t>
            </a:r>
            <a:r>
              <a:rPr lang="ko-KR" altLang="en-US" sz="2500" dirty="0" smtClean="0"/>
              <a:t>과 수업</a:t>
            </a:r>
            <a:r>
              <a:rPr lang="en-US" altLang="ko-KR" sz="2500" dirty="0" smtClean="0"/>
              <a:t> PPT </a:t>
            </a:r>
            <a:r>
              <a:rPr lang="ko-KR" altLang="en-US" sz="2500" dirty="0" smtClean="0"/>
              <a:t>반복 학습하기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2. Workbook 13</a:t>
            </a:r>
            <a:r>
              <a:rPr lang="ko-KR" altLang="en-US" sz="2500" dirty="0" smtClean="0"/>
              <a:t>과 </a:t>
            </a:r>
            <a:r>
              <a:rPr lang="en-US" altLang="ko-KR" sz="2500" dirty="0" smtClean="0"/>
              <a:t>P.</a:t>
            </a:r>
            <a:r>
              <a:rPr lang="en-US" sz="2500" dirty="0" smtClean="0"/>
              <a:t> 52-55</a:t>
            </a:r>
            <a:endParaRPr lang="en-US" sz="2500" dirty="0"/>
          </a:p>
          <a:p>
            <a:pPr marL="0" indent="0">
              <a:buNone/>
            </a:pPr>
            <a:r>
              <a:rPr lang="en-US" sz="2500" dirty="0" smtClean="0"/>
              <a:t>3. Quizlet </a:t>
            </a:r>
            <a:r>
              <a:rPr lang="ko-KR" altLang="en-US" sz="2500" dirty="0"/>
              <a:t>단어공부</a:t>
            </a:r>
            <a:r>
              <a:rPr lang="en-US" sz="2500" dirty="0"/>
              <a:t>-</a:t>
            </a:r>
            <a:r>
              <a:rPr lang="en-US" sz="2500" dirty="0" smtClean="0"/>
              <a:t>13</a:t>
            </a:r>
            <a:r>
              <a:rPr lang="ko-KR" altLang="en-US" sz="2500" dirty="0" smtClean="0"/>
              <a:t>과</a:t>
            </a:r>
            <a:r>
              <a:rPr lang="en-US" sz="2500" dirty="0" smtClean="0"/>
              <a:t> </a:t>
            </a:r>
          </a:p>
          <a:p>
            <a:pPr marL="400050" lvl="1" indent="0">
              <a:buNone/>
            </a:pPr>
            <a:r>
              <a:rPr lang="en-US" sz="2100" dirty="0">
                <a:hlinkClick r:id="rId2"/>
              </a:rPr>
              <a:t>https://quizlet.com/_88u04p?x=1jqt&amp;i=2tig8t</a:t>
            </a:r>
            <a:endParaRPr lang="en-US" sz="2100" dirty="0" smtClean="0"/>
          </a:p>
          <a:p>
            <a:pPr marL="0" indent="0">
              <a:buNone/>
            </a:pPr>
            <a:r>
              <a:rPr lang="en-US" sz="2500" dirty="0" smtClean="0"/>
              <a:t>4. Worksheets packet</a:t>
            </a:r>
            <a:endParaRPr lang="en-US" sz="2500" dirty="0"/>
          </a:p>
          <a:p>
            <a:pPr marL="400050" lvl="1" indent="0">
              <a:buNone/>
            </a:pPr>
            <a:r>
              <a:rPr lang="en-US" sz="2100" dirty="0"/>
              <a:t>A.</a:t>
            </a:r>
            <a:r>
              <a:rPr lang="ko-KR" altLang="en-US" sz="2100" dirty="0"/>
              <a:t>조사 </a:t>
            </a:r>
            <a:r>
              <a:rPr lang="en-US" sz="2100" dirty="0"/>
              <a:t>‘</a:t>
            </a:r>
            <a:r>
              <a:rPr lang="ko-KR" altLang="en-US" sz="2100" dirty="0" smtClean="0"/>
              <a:t>에</a:t>
            </a:r>
            <a:r>
              <a:rPr lang="en-US" sz="2100" dirty="0" smtClean="0"/>
              <a:t>’ </a:t>
            </a:r>
            <a:r>
              <a:rPr lang="ko-KR" altLang="en-US" sz="2100" dirty="0" smtClean="0"/>
              <a:t>와 </a:t>
            </a:r>
            <a:r>
              <a:rPr lang="en-US" altLang="ko-KR" sz="2100" dirty="0" smtClean="0"/>
              <a:t>‘</a:t>
            </a:r>
            <a:r>
              <a:rPr lang="ko-KR" altLang="en-US" sz="2100" dirty="0" smtClean="0"/>
              <a:t>도</a:t>
            </a:r>
            <a:r>
              <a:rPr lang="en-US" altLang="ko-KR" sz="2100" dirty="0" smtClean="0"/>
              <a:t>’</a:t>
            </a:r>
            <a:r>
              <a:rPr lang="ko-KR" altLang="en-US" sz="2100" dirty="0" smtClean="0"/>
              <a:t>를 넣어서  </a:t>
            </a:r>
            <a:r>
              <a:rPr lang="ko-KR" altLang="en-US" sz="2100" dirty="0"/>
              <a:t>문장 </a:t>
            </a:r>
            <a:r>
              <a:rPr lang="en-US" sz="2100" dirty="0"/>
              <a:t>5</a:t>
            </a:r>
            <a:r>
              <a:rPr lang="ko-KR" altLang="en-US" sz="2100" dirty="0"/>
              <a:t>개 만들기</a:t>
            </a:r>
            <a:endParaRPr lang="en-US" sz="2100" dirty="0"/>
          </a:p>
          <a:p>
            <a:pPr marL="400050" lvl="1" indent="0">
              <a:buNone/>
            </a:pPr>
            <a:r>
              <a:rPr lang="en-US" sz="2100" dirty="0" smtClean="0"/>
              <a:t>   </a:t>
            </a:r>
            <a:r>
              <a:rPr lang="ko-KR" altLang="en-US" sz="2100" dirty="0" smtClean="0"/>
              <a:t>    </a:t>
            </a:r>
            <a:r>
              <a:rPr lang="en-US" sz="2100" dirty="0" smtClean="0"/>
              <a:t>Ex</a:t>
            </a:r>
            <a:r>
              <a:rPr lang="en-US" sz="2100" dirty="0"/>
              <a:t>) </a:t>
            </a:r>
            <a:r>
              <a:rPr lang="ko-KR" altLang="en-US" sz="2100" dirty="0" smtClean="0"/>
              <a:t>민수는 가게에 가요</a:t>
            </a:r>
            <a:r>
              <a:rPr lang="en-US" sz="2100" dirty="0" smtClean="0"/>
              <a:t>. </a:t>
            </a:r>
            <a:r>
              <a:rPr lang="ko-KR" altLang="en-US" sz="2100" dirty="0" smtClean="0"/>
              <a:t>유나도 가게에 가요</a:t>
            </a:r>
            <a:r>
              <a:rPr lang="en-US" altLang="ko-KR" sz="2100" dirty="0" smtClean="0"/>
              <a:t>.</a:t>
            </a:r>
            <a:endParaRPr lang="en-US" sz="2100" dirty="0" smtClean="0"/>
          </a:p>
          <a:p>
            <a:pPr marL="400050" lvl="1" indent="0">
              <a:buNone/>
            </a:pPr>
            <a:r>
              <a:rPr lang="ko-KR" altLang="en-US" sz="2100" dirty="0"/>
              <a:t> </a:t>
            </a:r>
            <a:r>
              <a:rPr lang="ko-KR" altLang="en-US" sz="2100" dirty="0" smtClean="0"/>
              <a:t>  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ko-KR" altLang="en-US" sz="2100" dirty="0" smtClean="0"/>
              <a:t>문장을 쓰고 읽기 </a:t>
            </a:r>
            <a:r>
              <a:rPr lang="ko-KR" altLang="en-US" sz="2100" dirty="0"/>
              <a:t>연습하세요</a:t>
            </a:r>
            <a:r>
              <a:rPr lang="en-US" sz="2100" dirty="0" smtClean="0"/>
              <a:t>.</a:t>
            </a:r>
            <a:r>
              <a:rPr lang="ko-KR" altLang="en-US" sz="2100" dirty="0" smtClean="0"/>
              <a:t>다음주에 발표함</a:t>
            </a:r>
            <a:endParaRPr lang="en-US" sz="2100" dirty="0" smtClean="0"/>
          </a:p>
          <a:p>
            <a:pPr marL="400050" lvl="1" indent="0">
              <a:buNone/>
            </a:pPr>
            <a:r>
              <a:rPr lang="en-US" sz="2100" dirty="0" smtClean="0"/>
              <a:t>B</a:t>
            </a:r>
            <a:r>
              <a:rPr lang="en-US" sz="2100" dirty="0"/>
              <a:t>.</a:t>
            </a:r>
            <a:r>
              <a:rPr lang="ko-KR" altLang="en-US" sz="2100" dirty="0"/>
              <a:t>문법연습</a:t>
            </a:r>
            <a:r>
              <a:rPr lang="en-US" sz="2100" dirty="0" smtClean="0"/>
              <a:t>- ‘</a:t>
            </a:r>
            <a:r>
              <a:rPr lang="ko-KR" altLang="en-US" sz="2100" dirty="0" smtClean="0"/>
              <a:t>에</a:t>
            </a:r>
            <a:r>
              <a:rPr lang="en-US" altLang="ko-KR" sz="2100" dirty="0" smtClean="0"/>
              <a:t>’ ‘</a:t>
            </a:r>
            <a:r>
              <a:rPr lang="ko-KR" altLang="en-US" sz="2100" dirty="0" smtClean="0"/>
              <a:t>도</a:t>
            </a:r>
            <a:r>
              <a:rPr lang="en-US" altLang="ko-KR" sz="2100" dirty="0" smtClean="0"/>
              <a:t>’</a:t>
            </a:r>
            <a:endParaRPr lang="en-US" sz="2100" dirty="0" smtClean="0"/>
          </a:p>
          <a:p>
            <a:pPr marL="400050" lvl="1" indent="0">
              <a:buNone/>
            </a:pPr>
            <a:r>
              <a:rPr lang="en-US" sz="2100" dirty="0" smtClean="0"/>
              <a:t>C</a:t>
            </a:r>
            <a:r>
              <a:rPr lang="en-US" sz="2100" dirty="0"/>
              <a:t>.</a:t>
            </a:r>
            <a:r>
              <a:rPr lang="ko-KR" altLang="en-US" sz="2100" dirty="0"/>
              <a:t>영단어 매치하기</a:t>
            </a:r>
            <a:r>
              <a:rPr lang="en-US" sz="2100" dirty="0"/>
              <a:t>-</a:t>
            </a:r>
            <a:r>
              <a:rPr lang="ko-KR" altLang="en-US" sz="2100" dirty="0"/>
              <a:t>영어와 한국어 뜻을 써 보세요</a:t>
            </a:r>
            <a:r>
              <a:rPr lang="en-US" sz="2100" dirty="0" smtClean="0"/>
              <a:t>.</a:t>
            </a:r>
          </a:p>
          <a:p>
            <a:pPr marL="400050" lvl="1" indent="0">
              <a:buNone/>
            </a:pPr>
            <a:r>
              <a:rPr lang="en-US" sz="2100" dirty="0" smtClean="0"/>
              <a:t>D</a:t>
            </a:r>
            <a:r>
              <a:rPr lang="en-US" sz="2100" dirty="0"/>
              <a:t>.</a:t>
            </a:r>
            <a:r>
              <a:rPr lang="ko-KR" altLang="en-US" sz="2100" dirty="0"/>
              <a:t>단어퍼즐</a:t>
            </a:r>
            <a:r>
              <a:rPr lang="en-US" sz="2100" dirty="0"/>
              <a:t>-</a:t>
            </a:r>
            <a:r>
              <a:rPr lang="ko-KR" altLang="en-US" sz="2100" dirty="0"/>
              <a:t>퍼즐박스에 제시한 단어 찾아보기</a:t>
            </a:r>
            <a:endParaRPr lang="en-US" sz="21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6417068" y="3657601"/>
            <a:ext cx="2795758" cy="2723604"/>
          </a:xfrm>
          <a:prstGeom prst="cloudCallout">
            <a:avLst>
              <a:gd name="adj1" fmla="val -62355"/>
              <a:gd name="adj2" fmla="val 318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Tip</a:t>
            </a:r>
            <a:r>
              <a:rPr lang="en-US" altLang="ko-KR" sz="1600" dirty="0" smtClean="0">
                <a:solidFill>
                  <a:schemeClr val="tx1"/>
                </a:solidFill>
              </a:rPr>
              <a:t>:</a:t>
            </a:r>
            <a:r>
              <a:rPr lang="ko-KR" altLang="en-US" sz="1600" dirty="0" smtClean="0">
                <a:solidFill>
                  <a:schemeClr val="tx1"/>
                </a:solidFill>
              </a:rPr>
              <a:t>선생님들께서 숙제는 수업 진행에 맞게 재량껏 내시면 됩니다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r>
              <a:rPr lang="ko-KR" altLang="en-US" sz="1600" dirty="0" smtClean="0">
                <a:solidFill>
                  <a:schemeClr val="tx1"/>
                </a:solidFill>
              </a:rPr>
              <a:t>퀴즈렛은 </a:t>
            </a:r>
            <a:r>
              <a:rPr lang="en-US" altLang="ko-KR" sz="1600" dirty="0" smtClean="0">
                <a:solidFill>
                  <a:schemeClr val="tx1"/>
                </a:solidFill>
              </a:rPr>
              <a:t>NAKS</a:t>
            </a:r>
            <a:r>
              <a:rPr lang="ko-KR" altLang="en-US" sz="1600" dirty="0" smtClean="0">
                <a:solidFill>
                  <a:schemeClr val="tx1"/>
                </a:solidFill>
              </a:rPr>
              <a:t>퀴즈렛으로 바로 </a:t>
            </a:r>
            <a:r>
              <a:rPr lang="ko-KR" altLang="en-US" sz="1600" dirty="0" smtClean="0">
                <a:solidFill>
                  <a:schemeClr val="tx1"/>
                </a:solidFill>
              </a:rPr>
              <a:t>연결됩니다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28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70"/>
          <a:stretch/>
        </p:blipFill>
        <p:spPr>
          <a:xfrm>
            <a:off x="66675" y="392298"/>
            <a:ext cx="9010650" cy="6287947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39744" y="-3787"/>
            <a:ext cx="2514600" cy="6489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P. 52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2589" t="20806" r="2589" b="-3356"/>
          <a:stretch/>
        </p:blipFill>
        <p:spPr>
          <a:xfrm>
            <a:off x="-296094" y="-15413"/>
            <a:ext cx="6944544" cy="677197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-76200" y="6287552"/>
            <a:ext cx="9230544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32329" y="1057869"/>
            <a:ext cx="11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유치원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1966" y="1069495"/>
            <a:ext cx="123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solidFill>
                  <a:srgbClr val="0070C0"/>
                </a:solidFill>
              </a:rPr>
              <a:t>도서관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1237" y="2302826"/>
            <a:ext cx="828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학교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7295" y="3092237"/>
            <a:ext cx="1003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공원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3822" y="3359986"/>
            <a:ext cx="923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가게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1800" y="4441570"/>
            <a:ext cx="923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병원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06016" y="5272235"/>
            <a:ext cx="1091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유치원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301" y="5579839"/>
            <a:ext cx="1231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도서관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6766" y="5932273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가게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26158" y="5899068"/>
            <a:ext cx="74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공원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598808" y="5340263"/>
            <a:ext cx="269985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845153" y="5999966"/>
            <a:ext cx="269985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3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5514"/>
            <a:ext cx="8938034" cy="6242886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575834" y="3057"/>
            <a:ext cx="2514600" cy="60654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</a:t>
            </a:r>
            <a:r>
              <a:rPr lang="en-US" sz="2800" b="1" dirty="0" smtClean="0">
                <a:solidFill>
                  <a:schemeClr val="bg1"/>
                </a:solidFill>
              </a:rPr>
              <a:t>53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62494" y="3619843"/>
            <a:ext cx="168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공원에 가요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62494" y="52578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학교에 와요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108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 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3" y="668356"/>
            <a:ext cx="9036496" cy="570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149"/>
            <a:ext cx="8839200" cy="6184558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22026" y="-8654"/>
            <a:ext cx="2514600" cy="6489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53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7200" y="1226559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화장실에 가요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00" y="3059373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병원에 가요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7200" y="4892187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유치원에 가요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1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734"/>
            <a:ext cx="9067800" cy="6172201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22026" y="-8653"/>
            <a:ext cx="2514600" cy="5420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54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0" y="3463071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아빠도 요리를 해요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52578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할머니도 텔레비전을 봐요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0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067800" cy="6162735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22026" y="-8654"/>
            <a:ext cx="2514600" cy="6489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54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0" y="110238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사과도 먹어요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3144" y="4953000"/>
            <a:ext cx="311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세라도 학교에 가요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.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2800" y="304006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지우개도 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있어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요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5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6626" cy="6248400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22026" y="-8654"/>
            <a:ext cx="2514600" cy="6489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55</a:t>
            </a:r>
          </a:p>
        </p:txBody>
      </p:sp>
    </p:spTree>
    <p:extLst>
      <p:ext uri="{BB962C8B-B14F-4D97-AF65-F5344CB8AC3E}">
        <p14:creationId xmlns:p14="http://schemas.microsoft.com/office/powerpoint/2010/main" val="33941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6583"/>
          <a:stretch/>
        </p:blipFill>
        <p:spPr>
          <a:xfrm>
            <a:off x="76200" y="152399"/>
            <a:ext cx="8991600" cy="6199308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6622026" y="-8654"/>
            <a:ext cx="2514600" cy="6489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</a:rPr>
              <a:t>Workbook </a:t>
            </a:r>
            <a:r>
              <a:rPr lang="en-US" sz="2800" b="1" dirty="0">
                <a:solidFill>
                  <a:schemeClr val="bg1"/>
                </a:solidFill>
              </a:rPr>
              <a:t>P. 55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6781075" y="3946365"/>
            <a:ext cx="2196502" cy="2324816"/>
          </a:xfrm>
          <a:prstGeom prst="cloudCallout">
            <a:avLst>
              <a:gd name="adj1" fmla="val -62355"/>
              <a:gd name="adj2" fmla="val 318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Tip</a:t>
            </a:r>
            <a:r>
              <a:rPr lang="en-US" altLang="ko-KR" sz="1600" dirty="0" smtClean="0">
                <a:solidFill>
                  <a:schemeClr val="tx1"/>
                </a:solidFill>
              </a:rPr>
              <a:t>:</a:t>
            </a:r>
            <a:r>
              <a:rPr lang="ko-KR" altLang="en-US" sz="1600" dirty="0" smtClean="0">
                <a:solidFill>
                  <a:schemeClr val="tx1"/>
                </a:solidFill>
              </a:rPr>
              <a:t>선생님들께서 원하는 문장을 불러 주시고 학생들이 받아쓰기를 하면 됩니다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1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1" y="2362200"/>
            <a:ext cx="3810000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Integrated Korean Beginning </a:t>
            </a:r>
            <a:r>
              <a:rPr lang="en-US" altLang="ko-KR" sz="2500" dirty="0" smtClean="0"/>
              <a:t>1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 smtClean="0"/>
              <a:t>재외동포를 </a:t>
            </a:r>
            <a:r>
              <a:rPr lang="ko-KR" altLang="en-US" sz="2500" dirty="0"/>
              <a:t>위한 한국어 </a:t>
            </a:r>
            <a:r>
              <a:rPr lang="en-US" altLang="ko-KR" sz="2500" dirty="0"/>
              <a:t>1</a:t>
            </a:r>
            <a:r>
              <a:rPr lang="en-US" altLang="ko-KR" sz="2500" dirty="0" smtClean="0"/>
              <a:t>-1</a:t>
            </a:r>
            <a:r>
              <a:rPr lang="ko-KR" altLang="en-US" sz="2500" dirty="0" smtClean="0"/>
              <a:t> </a:t>
            </a:r>
            <a:r>
              <a:rPr lang="en-US" altLang="ko-KR" sz="2500" dirty="0"/>
              <a:t>(</a:t>
            </a:r>
            <a:r>
              <a:rPr lang="ko-KR" altLang="en-US" sz="2500" dirty="0"/>
              <a:t>영어권</a:t>
            </a:r>
            <a:r>
              <a:rPr lang="en-US" altLang="ko-KR" sz="25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500" dirty="0"/>
              <a:t>재외동포를 위한 한국어 </a:t>
            </a:r>
            <a:r>
              <a:rPr lang="en-US" altLang="ko-KR" sz="2500" dirty="0"/>
              <a:t>1</a:t>
            </a:r>
            <a:r>
              <a:rPr lang="en-US" altLang="ko-KR" sz="2500" dirty="0" smtClean="0"/>
              <a:t>-1</a:t>
            </a:r>
            <a:r>
              <a:rPr lang="ko-KR" altLang="en-US" sz="2500" dirty="0" smtClean="0"/>
              <a:t> </a:t>
            </a:r>
            <a:r>
              <a:rPr lang="en-US" altLang="ko-KR" sz="2500" dirty="0"/>
              <a:t>(</a:t>
            </a:r>
            <a:r>
              <a:rPr lang="ko-KR" altLang="en-US" sz="2500" dirty="0"/>
              <a:t>범용</a:t>
            </a:r>
            <a:r>
              <a:rPr lang="en-US" altLang="ko-KR" sz="25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sz="2500" dirty="0" err="1" smtClean="0"/>
              <a:t>www.youtube.com</a:t>
            </a:r>
            <a:endParaRPr lang="en-US" sz="2500" dirty="0" smtClean="0"/>
          </a:p>
          <a:p>
            <a:pPr>
              <a:lnSpc>
                <a:spcPct val="150000"/>
              </a:lnSpc>
            </a:pPr>
            <a:r>
              <a:rPr lang="en-US" sz="2500" dirty="0" smtClean="0"/>
              <a:t>Quizlet.com</a:t>
            </a:r>
          </a:p>
          <a:p>
            <a:pPr>
              <a:lnSpc>
                <a:spcPct val="150000"/>
              </a:lnSpc>
            </a:pPr>
            <a:r>
              <a:rPr lang="en-US" sz="2500" dirty="0" smtClean="0"/>
              <a:t>Image </a:t>
            </a:r>
            <a:r>
              <a:rPr lang="ko-KR" altLang="en-US" sz="2500" dirty="0" smtClean="0"/>
              <a:t>출처</a:t>
            </a:r>
            <a:r>
              <a:rPr lang="en-US" altLang="ko-KR" sz="2500" dirty="0" smtClean="0"/>
              <a:t>: google.com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Google Shape;182;p29"/>
          <p:cNvSpPr txBox="1"/>
          <p:nvPr/>
        </p:nvSpPr>
        <p:spPr>
          <a:xfrm>
            <a:off x="0" y="6182943"/>
            <a:ext cx="9144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56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08954" y="1519494"/>
            <a:ext cx="8049246" cy="47180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 smtClean="0"/>
              <a:t>세라</a:t>
            </a:r>
            <a:r>
              <a:rPr lang="en-US" altLang="ko-KR" sz="3000" dirty="0" smtClean="0"/>
              <a:t>:</a:t>
            </a:r>
            <a:r>
              <a:rPr lang="ko-KR" altLang="en-US" sz="5000" dirty="0" smtClean="0"/>
              <a:t> 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어디에 가요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3000" dirty="0" smtClean="0">
                <a:solidFill>
                  <a:schemeClr val="tx1"/>
                </a:solidFill>
              </a:rPr>
              <a:t>영준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5000" dirty="0" smtClean="0">
                <a:solidFill>
                  <a:schemeClr val="tx1"/>
                </a:solidFill>
              </a:rPr>
              <a:t>   </a:t>
            </a:r>
            <a:r>
              <a:rPr lang="ko-KR" altLang="en-US" sz="4000" b="1" dirty="0" smtClean="0">
                <a:solidFill>
                  <a:srgbClr val="000000"/>
                </a:solidFill>
              </a:rPr>
              <a:t>도서관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4000" b="1" dirty="0" smtClean="0">
                <a:solidFill>
                  <a:srgbClr val="000000"/>
                </a:solidFill>
              </a:rPr>
              <a:t>가요</a:t>
            </a:r>
            <a:r>
              <a:rPr lang="en-US" altLang="ko-KR" sz="4000" b="1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5000" dirty="0">
                <a:solidFill>
                  <a:schemeClr val="tx1"/>
                </a:solidFill>
              </a:rPr>
              <a:t> </a:t>
            </a:r>
            <a:r>
              <a:rPr lang="en-US" sz="5000" dirty="0" smtClean="0">
                <a:solidFill>
                  <a:schemeClr val="tx1"/>
                </a:solidFill>
              </a:rPr>
              <a:t>      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세라는 어디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가요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3000" dirty="0"/>
              <a:t>세라 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5000" dirty="0" smtClean="0">
                <a:solidFill>
                  <a:schemeClr val="tx1"/>
                </a:solidFill>
              </a:rPr>
              <a:t> 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나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도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도서관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4000" b="1" dirty="0" smtClean="0">
                <a:solidFill>
                  <a:schemeClr val="tx2"/>
                </a:solidFill>
              </a:rPr>
              <a:t>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가요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3000" dirty="0">
                <a:solidFill>
                  <a:schemeClr val="tx1"/>
                </a:solidFill>
              </a:rPr>
              <a:t>영준 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3000" dirty="0" smtClean="0">
                <a:solidFill>
                  <a:schemeClr val="tx1"/>
                </a:solidFill>
              </a:rPr>
              <a:t> </a:t>
            </a:r>
            <a:r>
              <a:rPr lang="ko-KR" altLang="en-US" sz="5000" dirty="0" smtClean="0">
                <a:solidFill>
                  <a:schemeClr val="tx1"/>
                </a:solidFill>
              </a:rPr>
              <a:t>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그래요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?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그럼 같이 가요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9832" y="34944"/>
            <a:ext cx="9143999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en-US" altLang="ko-KR" sz="2400" dirty="0" smtClean="0">
                <a:solidFill>
                  <a:schemeClr val="bg1"/>
                </a:solidFill>
              </a:rPr>
              <a:t>P. 108</a:t>
            </a:r>
            <a:r>
              <a:rPr kumimoji="1" lang="ko-KR" altLang="en-US" sz="2400" dirty="0" smtClean="0">
                <a:solidFill>
                  <a:schemeClr val="bg1"/>
                </a:solidFill>
              </a:rPr>
              <a:t> 다음 대화를 듣고 따라 읽어 봐요</a:t>
            </a:r>
            <a:r>
              <a:rPr kumimoji="1" lang="en-US" altLang="ko-KR" sz="24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878364" y="2248804"/>
            <a:ext cx="2349425" cy="2506009"/>
          </a:xfrm>
          <a:prstGeom prst="cloudCallout">
            <a:avLst>
              <a:gd name="adj1" fmla="val -60136"/>
              <a:gd name="adj2" fmla="val 4255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Tip:</a:t>
            </a:r>
            <a:r>
              <a:rPr lang="ko-KR" altLang="en-US" sz="1400" dirty="0" smtClean="0">
                <a:solidFill>
                  <a:schemeClr val="tx1"/>
                </a:solidFill>
              </a:rPr>
              <a:t>슬라이드쇼로  </a:t>
            </a:r>
            <a:r>
              <a:rPr lang="ko-KR" altLang="en-US" sz="1400" smtClean="0">
                <a:solidFill>
                  <a:schemeClr val="tx1"/>
                </a:solidFill>
              </a:rPr>
              <a:t>소리 재생 후 </a:t>
            </a:r>
            <a:r>
              <a:rPr lang="ko-KR" altLang="en-US" sz="1400" dirty="0" smtClean="0">
                <a:solidFill>
                  <a:schemeClr val="tx1"/>
                </a:solidFill>
              </a:rPr>
              <a:t>기다리면 읽는 순서에 맞게 문장이 자동으로 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77" y="693090"/>
            <a:ext cx="7682223" cy="826404"/>
          </a:xfrm>
          <a:prstGeom prst="rect">
            <a:avLst/>
          </a:prstGeom>
        </p:spPr>
      </p:pic>
      <p:pic>
        <p:nvPicPr>
          <p:cNvPr id="5" name="Track 03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3" y="560638"/>
            <a:ext cx="1537973" cy="1371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4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29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33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96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우리 학교 </a:t>
            </a:r>
            <a:r>
              <a:rPr lang="en-US" altLang="ko-KR" b="1" dirty="0" smtClean="0"/>
              <a:t>Our School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14450"/>
            <a:ext cx="8222673" cy="4686300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ounded Rectangle 5"/>
          <p:cNvSpPr/>
          <p:nvPr/>
        </p:nvSpPr>
        <p:spPr>
          <a:xfrm>
            <a:off x="0" y="49886"/>
            <a:ext cx="1981200" cy="6359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109  </a:t>
            </a:r>
            <a:r>
              <a:rPr lang="ko-KR" altLang="en-US" sz="2800" dirty="0" smtClean="0"/>
              <a:t>어휘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346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우리 동네 </a:t>
            </a:r>
            <a:r>
              <a:rPr lang="en-US" altLang="ko-KR" b="1" dirty="0" smtClean="0"/>
              <a:t>Our Neighborhood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-9832" y="0"/>
            <a:ext cx="2133600" cy="6931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109 </a:t>
            </a:r>
            <a:r>
              <a:rPr lang="ko-KR" altLang="en-US" sz="2800" dirty="0" smtClean="0"/>
              <a:t>어휘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68" y="1600200"/>
            <a:ext cx="7848600" cy="4114800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172200"/>
            <a:ext cx="9144000" cy="7079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28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819400" y="762000"/>
            <a:ext cx="2315497" cy="5410200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2400" b="1" dirty="0" smtClean="0"/>
              <a:t>우리학교</a:t>
            </a:r>
            <a:endParaRPr lang="en-US" altLang="ko-KR" sz="20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교무실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화장실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도서관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교실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/>
              <a:t>집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유치원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가게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공원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병원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교회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아파트</a:t>
            </a:r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570115" y="762000"/>
            <a:ext cx="2133600" cy="54102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Our School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Teacher’s room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 smtClean="0">
                <a:solidFill>
                  <a:srgbClr val="FF0000"/>
                </a:solidFill>
              </a:rPr>
              <a:t>estroom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Library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Classroom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</a:rPr>
              <a:t>ouse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Kindergarten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Store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Park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Hospital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Church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</a:rPr>
              <a:t>partment</a:t>
            </a:r>
            <a:endParaRPr lang="en-US" sz="2400" b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2286000" cy="6587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109  </a:t>
            </a:r>
            <a:r>
              <a:rPr lang="ko-KR" altLang="en-US" sz="3200" dirty="0" smtClean="0"/>
              <a:t>단어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16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10600" cy="52578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smtClean="0">
                <a:solidFill>
                  <a:srgbClr val="00B050"/>
                </a:solidFill>
              </a:rPr>
              <a:t>우리 학교에는 뭐가 있을까</a:t>
            </a:r>
            <a:r>
              <a:rPr lang="en-US" altLang="ko-KR" b="1" dirty="0" smtClean="0">
                <a:solidFill>
                  <a:srgbClr val="00B050"/>
                </a:solidFill>
              </a:rPr>
              <a:t>? </a:t>
            </a:r>
            <a:r>
              <a:rPr lang="ko-KR" altLang="en-US" b="1" dirty="0" smtClean="0">
                <a:solidFill>
                  <a:srgbClr val="00B050"/>
                </a:solidFill>
              </a:rPr>
              <a:t>이야기해 보세요</a:t>
            </a:r>
            <a:endParaRPr lang="en-US" altLang="ko-KR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b="1" dirty="0" smtClean="0">
                <a:solidFill>
                  <a:srgbClr val="FF00FF"/>
                </a:solidFill>
              </a:rPr>
              <a:t>우리 동네에 무엇이 있어요</a:t>
            </a:r>
            <a:r>
              <a:rPr lang="en-US" altLang="ko-KR" b="1" dirty="0" smtClean="0">
                <a:solidFill>
                  <a:srgbClr val="FF00FF"/>
                </a:solidFill>
              </a:rPr>
              <a:t>?</a:t>
            </a:r>
            <a:endParaRPr lang="en-US" b="1" dirty="0">
              <a:solidFill>
                <a:srgbClr val="FF00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670" y="21456"/>
            <a:ext cx="3090530" cy="664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P. 109 </a:t>
            </a:r>
            <a:r>
              <a:rPr lang="ko-KR" altLang="en-US" sz="3200" dirty="0" smtClean="0"/>
              <a:t>말해 봐요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99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13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 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48" y="1371600"/>
            <a:ext cx="8686800" cy="5029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 smtClean="0"/>
              <a:t>Quizlet</a:t>
            </a:r>
            <a:r>
              <a:rPr kumimoji="1" lang="ko-KR" altLang="en-US" sz="4000" dirty="0" smtClean="0"/>
              <a:t> </a:t>
            </a:r>
            <a:r>
              <a:rPr kumimoji="1" lang="ko-KR" altLang="en-US" sz="4000" dirty="0" smtClean="0"/>
              <a:t>단어 </a:t>
            </a:r>
            <a:r>
              <a:rPr kumimoji="1" lang="ko-KR" altLang="en-US" sz="4000" dirty="0"/>
              <a:t>연습하기 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4000" b="1" dirty="0" smtClean="0"/>
              <a:t>“13</a:t>
            </a:r>
            <a:r>
              <a:rPr kumimoji="1" lang="ko-KR" altLang="en-US" sz="4000" b="1" dirty="0" smtClean="0"/>
              <a:t>과 어디에 </a:t>
            </a:r>
            <a:r>
              <a:rPr kumimoji="1" lang="ko-KR" altLang="en-US" sz="4000" b="1" dirty="0" smtClean="0"/>
              <a:t>가요</a:t>
            </a:r>
            <a:r>
              <a:rPr kumimoji="1" lang="en-US" altLang="ko-KR" sz="4000" b="1" dirty="0" smtClean="0"/>
              <a:t>?”</a:t>
            </a:r>
          </a:p>
          <a:p>
            <a:pPr marL="0" indent="0" algn="ctr">
              <a:buNone/>
              <a:defRPr/>
            </a:pPr>
            <a:endParaRPr lang="tr-TR" dirty="0" smtClean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3384600"/>
            <a:ext cx="723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 smtClean="0">
                <a:solidFill>
                  <a:srgbClr val="00B0F0"/>
                </a:solidFill>
              </a:rPr>
              <a:t>퀴즐렛 </a:t>
            </a:r>
            <a:r>
              <a:rPr lang="en-US" altLang="ko-KR" sz="2800" dirty="0" smtClean="0">
                <a:solidFill>
                  <a:srgbClr val="00B0F0"/>
                </a:solidFill>
              </a:rPr>
              <a:t>13</a:t>
            </a:r>
            <a:r>
              <a:rPr lang="ko-KR" altLang="en-US" sz="2800" dirty="0" smtClean="0">
                <a:solidFill>
                  <a:srgbClr val="00B0F0"/>
                </a:solidFill>
              </a:rPr>
              <a:t>과 </a:t>
            </a:r>
            <a:r>
              <a:rPr lang="en-US" altLang="ko-KR" sz="2800" dirty="0" smtClean="0">
                <a:solidFill>
                  <a:srgbClr val="00B0F0"/>
                </a:solidFill>
              </a:rPr>
              <a:t>‘</a:t>
            </a:r>
            <a:r>
              <a:rPr lang="ko-KR" altLang="en-US" sz="2800" dirty="0" smtClean="0">
                <a:solidFill>
                  <a:srgbClr val="00B0F0"/>
                </a:solidFill>
              </a:rPr>
              <a:t>어디에 가요</a:t>
            </a:r>
            <a:r>
              <a:rPr lang="en-US" altLang="ko-KR" sz="2800" dirty="0" smtClean="0">
                <a:solidFill>
                  <a:srgbClr val="00B0F0"/>
                </a:solidFill>
              </a:rPr>
              <a:t>?’ </a:t>
            </a:r>
            <a:r>
              <a:rPr lang="ko-KR" altLang="en-US" sz="2800" dirty="0" smtClean="0">
                <a:solidFill>
                  <a:srgbClr val="00B0F0"/>
                </a:solidFill>
              </a:rPr>
              <a:t>바로가기 링크</a:t>
            </a:r>
            <a:endParaRPr lang="en-US" sz="2800" dirty="0">
              <a:solidFill>
                <a:srgbClr val="00B0F0"/>
              </a:solidFill>
            </a:endParaRPr>
          </a:p>
          <a:p>
            <a:pPr algn="ctr"/>
            <a:r>
              <a:rPr lang="en-US" sz="2800" dirty="0">
                <a:hlinkClick r:id="rId3"/>
              </a:rPr>
              <a:t>https://quizlet.com/_88u04p?x=1jqt&amp;i=2tig8t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342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8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6|3.7|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7181</TotalTime>
  <Words>1175</Words>
  <Application>Microsoft Office PowerPoint</Application>
  <PresentationFormat>On-screen Show (4:3)</PresentationFormat>
  <Paragraphs>281</Paragraphs>
  <Slides>36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맑은 고딕</vt:lpstr>
      <vt:lpstr>Gulim</vt:lpstr>
      <vt:lpstr>Calibri</vt:lpstr>
      <vt:lpstr>나눔고딕</vt:lpstr>
      <vt:lpstr>Times New Roman</vt:lpstr>
      <vt:lpstr>Arial Black</vt:lpstr>
      <vt:lpstr>Office Theme</vt:lpstr>
      <vt:lpstr>     재외동포를 위한 한국어 (영어권)   1-1  </vt:lpstr>
      <vt:lpstr>재외동포를 위한 한국어 1-1   13과  “어디에 가요?”  </vt:lpstr>
      <vt:lpstr>PowerPoint Presentation</vt:lpstr>
      <vt:lpstr>  .</vt:lpstr>
      <vt:lpstr>   우리 학교 Our School</vt:lpstr>
      <vt:lpstr>   우리 동네 Our Neighborhood</vt:lpstr>
      <vt:lpstr>PowerPoint Presentation</vt:lpstr>
      <vt:lpstr>   </vt:lpstr>
      <vt:lpstr> 13과 Quizlet 단어 연습 </vt:lpstr>
      <vt:lpstr> -에 (명사에 붙어) ‘가다/오다’의 목적지를 나타낸다. (Attached to a the noun) The preceding noun is the destination of ‘가다/오다</vt:lpstr>
      <vt:lpstr>PowerPoint Presentation</vt:lpstr>
      <vt:lpstr>PowerPoint Presentation</vt:lpstr>
      <vt:lpstr>P. 110 문법</vt:lpstr>
      <vt:lpstr>-도 (also/too) (명사에 붙어)이미 어떤 것이 포함되고 그 위에 더함의 뜻을 나타낸다. (Attached to a the noun) This is used to add more  information to something.</vt:lpstr>
      <vt:lpstr>PowerPoint Presentation</vt:lpstr>
      <vt:lpstr>PowerPoint Presentation</vt:lpstr>
      <vt:lpstr>P. 111 문법</vt:lpstr>
      <vt:lpstr>PowerPoint Presentation</vt:lpstr>
      <vt:lpstr>PowerPoint Presentation</vt:lpstr>
      <vt:lpstr>P. 112  해 봐요</vt:lpstr>
      <vt:lpstr>P. 113 읽고 써 봐요</vt:lpstr>
      <vt:lpstr>P. 113  읽고 써 봐요</vt:lpstr>
      <vt:lpstr>PowerPoint Presentation</vt:lpstr>
      <vt:lpstr>PowerPoint Presentation</vt:lpstr>
      <vt:lpstr>PowerPoint Presentation</vt:lpstr>
      <vt:lpstr> 13과 Quizlet 숙제</vt:lpstr>
      <vt:lpstr>숙제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.</dc:title>
  <dc:creator>Hiossen2</dc:creator>
  <cp:lastModifiedBy>Seunghee Back</cp:lastModifiedBy>
  <cp:revision>261</cp:revision>
  <dcterms:created xsi:type="dcterms:W3CDTF">2017-12-01T18:31:09Z</dcterms:created>
  <dcterms:modified xsi:type="dcterms:W3CDTF">2020-05-11T02:18:02Z</dcterms:modified>
</cp:coreProperties>
</file>